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quickStyle5.xml" ContentType="application/vnd.openxmlformats-officedocument.drawingml.diagramStyl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381" r:id="rId3"/>
    <p:sldId id="385" r:id="rId4"/>
    <p:sldId id="260" r:id="rId5"/>
    <p:sldId id="274" r:id="rId6"/>
    <p:sldId id="261" r:id="rId7"/>
    <p:sldId id="265" r:id="rId8"/>
    <p:sldId id="264" r:id="rId9"/>
    <p:sldId id="267" r:id="rId10"/>
    <p:sldId id="268" r:id="rId11"/>
    <p:sldId id="272" r:id="rId12"/>
    <p:sldId id="273" r:id="rId13"/>
    <p:sldId id="358" r:id="rId14"/>
    <p:sldId id="275" r:id="rId15"/>
    <p:sldId id="276" r:id="rId16"/>
    <p:sldId id="280" r:id="rId17"/>
    <p:sldId id="281" r:id="rId18"/>
    <p:sldId id="282" r:id="rId19"/>
    <p:sldId id="283" r:id="rId20"/>
    <p:sldId id="266" r:id="rId21"/>
    <p:sldId id="286" r:id="rId22"/>
    <p:sldId id="287" r:id="rId23"/>
    <p:sldId id="288" r:id="rId24"/>
    <p:sldId id="289" r:id="rId25"/>
    <p:sldId id="290" r:id="rId26"/>
    <p:sldId id="291" r:id="rId27"/>
    <p:sldId id="292" r:id="rId28"/>
    <p:sldId id="293" r:id="rId29"/>
    <p:sldId id="382" r:id="rId30"/>
    <p:sldId id="384" r:id="rId31"/>
    <p:sldId id="38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4412"/>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18" autoAdjust="0"/>
  </p:normalViewPr>
  <p:slideViewPr>
    <p:cSldViewPr>
      <p:cViewPr varScale="1">
        <p:scale>
          <a:sx n="66" d="100"/>
          <a:sy n="66" d="100"/>
        </p:scale>
        <p:origin x="-1422" y="-114"/>
      </p:cViewPr>
      <p:guideLst>
        <p:guide orient="horz" pos="2160"/>
        <p:guide pos="2880"/>
      </p:guideLst>
    </p:cSldViewPr>
  </p:slideViewPr>
  <p:outlineViewPr>
    <p:cViewPr>
      <p:scale>
        <a:sx n="33" d="100"/>
        <a:sy n="33" d="100"/>
      </p:scale>
      <p:origin x="0" y="1335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_rels/data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image" Target="../media/image10.jpeg"/></Relationships>
</file>

<file path=ppt/diagrams/_rels/drawing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image" Target="../media/image10.jpe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D05FE8-EBFC-4CBC-AE5D-42EB1F697BA4}" type="doc">
      <dgm:prSet loTypeId="urn:microsoft.com/office/officeart/2005/8/layout/arrow6" loCatId="process" qsTypeId="urn:microsoft.com/office/officeart/2005/8/quickstyle/simple1" qsCatId="simple" csTypeId="urn:microsoft.com/office/officeart/2005/8/colors/colorful4" csCatId="colorful" phldr="1"/>
      <dgm:spPr/>
      <dgm:t>
        <a:bodyPr/>
        <a:lstStyle/>
        <a:p>
          <a:endParaRPr lang="en-IN"/>
        </a:p>
      </dgm:t>
    </dgm:pt>
    <dgm:pt modelId="{9C8C8F80-4249-4283-9F59-DE410A4CB7C6}">
      <dgm:prSet phldrT="[Text]" custT="1"/>
      <dgm:spPr/>
      <dgm:t>
        <a:bodyPr/>
        <a:lstStyle/>
        <a:p>
          <a:r>
            <a:rPr lang="en-IN" sz="3200" b="1" dirty="0" smtClean="0">
              <a:solidFill>
                <a:srgbClr val="FFFF00"/>
              </a:solidFill>
            </a:rPr>
            <a:t>EXUDATE </a:t>
          </a:r>
          <a:endParaRPr lang="en-IN" sz="3200" b="1" dirty="0">
            <a:solidFill>
              <a:srgbClr val="FFFF00"/>
            </a:solidFill>
          </a:endParaRPr>
        </a:p>
      </dgm:t>
    </dgm:pt>
    <dgm:pt modelId="{46831EB2-03FB-47BA-92EC-B14E6906A0EB}" type="parTrans" cxnId="{F3ADA1A7-C512-4E39-A36B-7DA846EE0240}">
      <dgm:prSet/>
      <dgm:spPr/>
      <dgm:t>
        <a:bodyPr/>
        <a:lstStyle/>
        <a:p>
          <a:endParaRPr lang="en-IN"/>
        </a:p>
      </dgm:t>
    </dgm:pt>
    <dgm:pt modelId="{541C9A6B-B33F-4C18-B9DC-1D3551F1B6D8}" type="sibTrans" cxnId="{F3ADA1A7-C512-4E39-A36B-7DA846EE0240}">
      <dgm:prSet/>
      <dgm:spPr/>
      <dgm:t>
        <a:bodyPr/>
        <a:lstStyle/>
        <a:p>
          <a:endParaRPr lang="en-IN"/>
        </a:p>
      </dgm:t>
    </dgm:pt>
    <dgm:pt modelId="{FE1D522B-E806-4C7B-A673-D7DD41724D19}">
      <dgm:prSet phldrT="[Text]" custT="1"/>
      <dgm:spPr/>
      <dgm:t>
        <a:bodyPr/>
        <a:lstStyle/>
        <a:p>
          <a:r>
            <a:rPr lang="en-IN" sz="3200" b="1" dirty="0" smtClean="0">
              <a:solidFill>
                <a:srgbClr val="FFFF00"/>
              </a:solidFill>
            </a:rPr>
            <a:t>TRANSUDATE</a:t>
          </a:r>
          <a:endParaRPr lang="en-IN" sz="3200" b="1" dirty="0">
            <a:solidFill>
              <a:srgbClr val="FFFF00"/>
            </a:solidFill>
          </a:endParaRPr>
        </a:p>
      </dgm:t>
    </dgm:pt>
    <dgm:pt modelId="{05C07130-C849-45A2-9D79-6ABA228C6C6D}" type="parTrans" cxnId="{C51BE9CA-8B45-4734-8402-F6D5B25127C7}">
      <dgm:prSet/>
      <dgm:spPr/>
      <dgm:t>
        <a:bodyPr/>
        <a:lstStyle/>
        <a:p>
          <a:endParaRPr lang="en-IN"/>
        </a:p>
      </dgm:t>
    </dgm:pt>
    <dgm:pt modelId="{669106CF-1227-43AC-A920-31E394EFA7E0}" type="sibTrans" cxnId="{C51BE9CA-8B45-4734-8402-F6D5B25127C7}">
      <dgm:prSet/>
      <dgm:spPr/>
      <dgm:t>
        <a:bodyPr/>
        <a:lstStyle/>
        <a:p>
          <a:endParaRPr lang="en-IN"/>
        </a:p>
      </dgm:t>
    </dgm:pt>
    <dgm:pt modelId="{1E87870D-8A37-4046-9DFB-C8C2DE0CBF89}" type="pres">
      <dgm:prSet presAssocID="{7BD05FE8-EBFC-4CBC-AE5D-42EB1F697BA4}" presName="compositeShape" presStyleCnt="0">
        <dgm:presLayoutVars>
          <dgm:chMax val="2"/>
          <dgm:dir/>
          <dgm:resizeHandles val="exact"/>
        </dgm:presLayoutVars>
      </dgm:prSet>
      <dgm:spPr/>
      <dgm:t>
        <a:bodyPr/>
        <a:lstStyle/>
        <a:p>
          <a:endParaRPr lang="en-IN"/>
        </a:p>
      </dgm:t>
    </dgm:pt>
    <dgm:pt modelId="{92A20046-F74B-4E6C-AEF7-652467870745}" type="pres">
      <dgm:prSet presAssocID="{7BD05FE8-EBFC-4CBC-AE5D-42EB1F697BA4}" presName="ribbon" presStyleLbl="node1" presStyleIdx="0" presStyleCnt="1"/>
      <dgm:spPr/>
    </dgm:pt>
    <dgm:pt modelId="{79E107D3-1863-4A6C-8411-308C02261AC4}" type="pres">
      <dgm:prSet presAssocID="{7BD05FE8-EBFC-4CBC-AE5D-42EB1F697BA4}" presName="leftArrowText" presStyleLbl="node1" presStyleIdx="0" presStyleCnt="1">
        <dgm:presLayoutVars>
          <dgm:chMax val="0"/>
          <dgm:bulletEnabled val="1"/>
        </dgm:presLayoutVars>
      </dgm:prSet>
      <dgm:spPr/>
      <dgm:t>
        <a:bodyPr/>
        <a:lstStyle/>
        <a:p>
          <a:endParaRPr lang="en-IN"/>
        </a:p>
      </dgm:t>
    </dgm:pt>
    <dgm:pt modelId="{3C05DDCD-AC32-47F9-B341-FE8249BE32B6}" type="pres">
      <dgm:prSet presAssocID="{7BD05FE8-EBFC-4CBC-AE5D-42EB1F697BA4}" presName="rightArrowText" presStyleLbl="node1" presStyleIdx="0" presStyleCnt="1">
        <dgm:presLayoutVars>
          <dgm:chMax val="0"/>
          <dgm:bulletEnabled val="1"/>
        </dgm:presLayoutVars>
      </dgm:prSet>
      <dgm:spPr/>
      <dgm:t>
        <a:bodyPr/>
        <a:lstStyle/>
        <a:p>
          <a:endParaRPr lang="en-IN"/>
        </a:p>
      </dgm:t>
    </dgm:pt>
  </dgm:ptLst>
  <dgm:cxnLst>
    <dgm:cxn modelId="{F3ADA1A7-C512-4E39-A36B-7DA846EE0240}" srcId="{7BD05FE8-EBFC-4CBC-AE5D-42EB1F697BA4}" destId="{9C8C8F80-4249-4283-9F59-DE410A4CB7C6}" srcOrd="0" destOrd="0" parTransId="{46831EB2-03FB-47BA-92EC-B14E6906A0EB}" sibTransId="{541C9A6B-B33F-4C18-B9DC-1D3551F1B6D8}"/>
    <dgm:cxn modelId="{CAD3E548-5A47-435C-81B7-EF2BF8336FCF}" type="presOf" srcId="{9C8C8F80-4249-4283-9F59-DE410A4CB7C6}" destId="{79E107D3-1863-4A6C-8411-308C02261AC4}" srcOrd="0" destOrd="0" presId="urn:microsoft.com/office/officeart/2005/8/layout/arrow6"/>
    <dgm:cxn modelId="{3BA47D37-321A-4DA7-B30E-786E92D17716}" type="presOf" srcId="{7BD05FE8-EBFC-4CBC-AE5D-42EB1F697BA4}" destId="{1E87870D-8A37-4046-9DFB-C8C2DE0CBF89}" srcOrd="0" destOrd="0" presId="urn:microsoft.com/office/officeart/2005/8/layout/arrow6"/>
    <dgm:cxn modelId="{7F056908-351C-40B2-B8B5-E5A70A3950D7}" type="presOf" srcId="{FE1D522B-E806-4C7B-A673-D7DD41724D19}" destId="{3C05DDCD-AC32-47F9-B341-FE8249BE32B6}" srcOrd="0" destOrd="0" presId="urn:microsoft.com/office/officeart/2005/8/layout/arrow6"/>
    <dgm:cxn modelId="{C51BE9CA-8B45-4734-8402-F6D5B25127C7}" srcId="{7BD05FE8-EBFC-4CBC-AE5D-42EB1F697BA4}" destId="{FE1D522B-E806-4C7B-A673-D7DD41724D19}" srcOrd="1" destOrd="0" parTransId="{05C07130-C849-45A2-9D79-6ABA228C6C6D}" sibTransId="{669106CF-1227-43AC-A920-31E394EFA7E0}"/>
    <dgm:cxn modelId="{7ACD7A22-994F-4E9F-8E86-E74ACAEB90C4}" type="presParOf" srcId="{1E87870D-8A37-4046-9DFB-C8C2DE0CBF89}" destId="{92A20046-F74B-4E6C-AEF7-652467870745}" srcOrd="0" destOrd="0" presId="urn:microsoft.com/office/officeart/2005/8/layout/arrow6"/>
    <dgm:cxn modelId="{09EB5E70-036F-4A4B-87CF-A6383E9FA764}" type="presParOf" srcId="{1E87870D-8A37-4046-9DFB-C8C2DE0CBF89}" destId="{79E107D3-1863-4A6C-8411-308C02261AC4}" srcOrd="1" destOrd="0" presId="urn:microsoft.com/office/officeart/2005/8/layout/arrow6"/>
    <dgm:cxn modelId="{A0E51F02-A29E-4830-85B4-AAF0FB44CFD8}" type="presParOf" srcId="{1E87870D-8A37-4046-9DFB-C8C2DE0CBF89}" destId="{3C05DDCD-AC32-47F9-B341-FE8249BE32B6}" srcOrd="2" destOrd="0" presId="urn:microsoft.com/office/officeart/2005/8/layout/arrow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FBF5C7-769C-422C-91F7-C3E129DFAA82}" type="doc">
      <dgm:prSet loTypeId="urn:microsoft.com/office/officeart/2005/8/layout/vProcess5" loCatId="process" qsTypeId="urn:microsoft.com/office/officeart/2005/8/quickstyle/3d2" qsCatId="3D" csTypeId="urn:microsoft.com/office/officeart/2005/8/colors/colorful1" csCatId="colorful" phldr="1"/>
      <dgm:spPr/>
      <dgm:t>
        <a:bodyPr/>
        <a:lstStyle/>
        <a:p>
          <a:endParaRPr lang="en-IN"/>
        </a:p>
      </dgm:t>
    </dgm:pt>
    <dgm:pt modelId="{7439E358-B934-4B5F-9FED-2F28397F23DC}">
      <dgm:prSet custT="1"/>
      <dgm:spPr/>
      <dgm:t>
        <a:bodyPr/>
        <a:lstStyle/>
        <a:p>
          <a:pPr rtl="0"/>
          <a:r>
            <a:rPr lang="en-IN" sz="2400" b="1" dirty="0" smtClean="0"/>
            <a:t>At a clinically healthy gingival crevice</a:t>
          </a:r>
          <a:endParaRPr lang="en-IN" sz="2400" dirty="0"/>
        </a:p>
      </dgm:t>
    </dgm:pt>
    <dgm:pt modelId="{CD9C1F17-8234-4E6F-A989-63F2FA206839}" type="parTrans" cxnId="{2B02F88A-59F5-4A69-B99A-93579CC45C3F}">
      <dgm:prSet/>
      <dgm:spPr/>
      <dgm:t>
        <a:bodyPr/>
        <a:lstStyle/>
        <a:p>
          <a:endParaRPr lang="en-IN"/>
        </a:p>
      </dgm:t>
    </dgm:pt>
    <dgm:pt modelId="{F6EB5B8D-13A4-4D34-B728-0F5A636E89CC}" type="sibTrans" cxnId="{2B02F88A-59F5-4A69-B99A-93579CC45C3F}">
      <dgm:prSet/>
      <dgm:spPr/>
      <dgm:t>
        <a:bodyPr/>
        <a:lstStyle/>
        <a:p>
          <a:endParaRPr lang="en-IN"/>
        </a:p>
      </dgm:t>
    </dgm:pt>
    <dgm:pt modelId="{AFF8612B-B35E-46B6-A8A4-C00267AC846A}">
      <dgm:prSet custT="1"/>
      <dgm:spPr/>
      <dgm:t>
        <a:bodyPr/>
        <a:lstStyle/>
        <a:p>
          <a:pPr rtl="0"/>
          <a:r>
            <a:rPr lang="en-IN" sz="2400" b="1" dirty="0" smtClean="0"/>
            <a:t>Bacterial plaque would result in the accumulation of high molecular weight molecules. </a:t>
          </a:r>
          <a:endParaRPr lang="en-IN" sz="2000" b="1" dirty="0"/>
        </a:p>
      </dgm:t>
    </dgm:pt>
    <dgm:pt modelId="{65B5FE7B-E974-4606-A511-6AC48CB809FA}" type="parTrans" cxnId="{4AC65ECB-3352-4E98-BD5B-7DE16514CBF5}">
      <dgm:prSet/>
      <dgm:spPr/>
      <dgm:t>
        <a:bodyPr/>
        <a:lstStyle/>
        <a:p>
          <a:endParaRPr lang="en-IN"/>
        </a:p>
      </dgm:t>
    </dgm:pt>
    <dgm:pt modelId="{72D94418-BD5C-48DB-B8A9-ACD35433D16C}" type="sibTrans" cxnId="{4AC65ECB-3352-4E98-BD5B-7DE16514CBF5}">
      <dgm:prSet/>
      <dgm:spPr/>
      <dgm:t>
        <a:bodyPr/>
        <a:lstStyle/>
        <a:p>
          <a:endParaRPr lang="en-IN"/>
        </a:p>
      </dgm:t>
    </dgm:pt>
    <dgm:pt modelId="{56658CB4-7293-40BC-856E-59354BDF2487}">
      <dgm:prSet custT="1"/>
      <dgm:spPr/>
      <dgm:t>
        <a:bodyPr/>
        <a:lstStyle/>
        <a:p>
          <a:pPr rtl="0"/>
          <a:r>
            <a:rPr lang="en-IN" sz="2000" b="1" dirty="0" smtClean="0"/>
            <a:t>These would permeate the intercellular regions of the epithelium, but would then be limited by the basement membrane. </a:t>
          </a:r>
          <a:endParaRPr lang="en-IN" sz="2000" b="1" dirty="0"/>
        </a:p>
      </dgm:t>
    </dgm:pt>
    <dgm:pt modelId="{E19C9F2C-556D-4948-8A8D-1D69CBBEB257}" type="parTrans" cxnId="{3F3C6C8B-7F08-47FF-868F-16E8864EADE0}">
      <dgm:prSet/>
      <dgm:spPr/>
      <dgm:t>
        <a:bodyPr/>
        <a:lstStyle/>
        <a:p>
          <a:endParaRPr lang="en-IN"/>
        </a:p>
      </dgm:t>
    </dgm:pt>
    <dgm:pt modelId="{7476C477-FFA0-45D6-B2D4-9B00F5944087}" type="sibTrans" cxnId="{3F3C6C8B-7F08-47FF-868F-16E8864EADE0}">
      <dgm:prSet/>
      <dgm:spPr/>
      <dgm:t>
        <a:bodyPr/>
        <a:lstStyle/>
        <a:p>
          <a:endParaRPr lang="en-IN"/>
        </a:p>
      </dgm:t>
    </dgm:pt>
    <dgm:pt modelId="{A4F7A218-3F72-4E6A-8ECA-7CFAF323967E}">
      <dgm:prSet custT="1"/>
      <dgm:spPr/>
      <dgm:t>
        <a:bodyPr/>
        <a:lstStyle/>
        <a:p>
          <a:pPr rtl="0"/>
          <a:r>
            <a:rPr lang="en-IN" sz="2000" b="1" dirty="0" smtClean="0"/>
            <a:t>An osmotic gradient will be produce which would induce the flow of interstitial fluid from the connective tissue to the gingival </a:t>
          </a:r>
          <a:r>
            <a:rPr lang="en-IN" sz="2000" b="1" dirty="0" err="1" smtClean="0"/>
            <a:t>sulcus</a:t>
          </a:r>
          <a:r>
            <a:rPr lang="en-IN" sz="2000" b="1" dirty="0" smtClean="0"/>
            <a:t>.</a:t>
          </a:r>
          <a:endParaRPr lang="en-IN" sz="2000" b="1" dirty="0"/>
        </a:p>
      </dgm:t>
    </dgm:pt>
    <dgm:pt modelId="{2A321C44-F7D5-4D0E-904B-8F50B8AEF510}" type="sibTrans" cxnId="{418AAEF4-18F8-460A-A873-E1414DF4DB98}">
      <dgm:prSet/>
      <dgm:spPr/>
      <dgm:t>
        <a:bodyPr/>
        <a:lstStyle/>
        <a:p>
          <a:endParaRPr lang="en-IN"/>
        </a:p>
      </dgm:t>
    </dgm:pt>
    <dgm:pt modelId="{4C1D7862-3F7F-4B6C-BF53-FD3A7907332C}" type="parTrans" cxnId="{418AAEF4-18F8-460A-A873-E1414DF4DB98}">
      <dgm:prSet/>
      <dgm:spPr/>
      <dgm:t>
        <a:bodyPr/>
        <a:lstStyle/>
        <a:p>
          <a:endParaRPr lang="en-IN"/>
        </a:p>
      </dgm:t>
    </dgm:pt>
    <dgm:pt modelId="{FD65C5D7-0C8B-4DDB-B618-67215A6DA7A6}" type="pres">
      <dgm:prSet presAssocID="{02FBF5C7-769C-422C-91F7-C3E129DFAA82}" presName="outerComposite" presStyleCnt="0">
        <dgm:presLayoutVars>
          <dgm:chMax val="5"/>
          <dgm:dir/>
          <dgm:resizeHandles val="exact"/>
        </dgm:presLayoutVars>
      </dgm:prSet>
      <dgm:spPr/>
      <dgm:t>
        <a:bodyPr/>
        <a:lstStyle/>
        <a:p>
          <a:endParaRPr lang="en-IN"/>
        </a:p>
      </dgm:t>
    </dgm:pt>
    <dgm:pt modelId="{68006667-C5ED-41CA-8DB6-51E4FC62B9F2}" type="pres">
      <dgm:prSet presAssocID="{02FBF5C7-769C-422C-91F7-C3E129DFAA82}" presName="dummyMaxCanvas" presStyleCnt="0">
        <dgm:presLayoutVars/>
      </dgm:prSet>
      <dgm:spPr/>
    </dgm:pt>
    <dgm:pt modelId="{EFB5FD4E-F235-4D90-9BF5-CDC6C22F2A67}" type="pres">
      <dgm:prSet presAssocID="{02FBF5C7-769C-422C-91F7-C3E129DFAA82}" presName="FourNodes_1" presStyleLbl="node1" presStyleIdx="0" presStyleCnt="4">
        <dgm:presLayoutVars>
          <dgm:bulletEnabled val="1"/>
        </dgm:presLayoutVars>
      </dgm:prSet>
      <dgm:spPr/>
      <dgm:t>
        <a:bodyPr/>
        <a:lstStyle/>
        <a:p>
          <a:endParaRPr lang="en-IN"/>
        </a:p>
      </dgm:t>
    </dgm:pt>
    <dgm:pt modelId="{28548C4E-AB74-46DD-A009-8A025F50B992}" type="pres">
      <dgm:prSet presAssocID="{02FBF5C7-769C-422C-91F7-C3E129DFAA82}" presName="FourNodes_2" presStyleLbl="node1" presStyleIdx="1" presStyleCnt="4">
        <dgm:presLayoutVars>
          <dgm:bulletEnabled val="1"/>
        </dgm:presLayoutVars>
      </dgm:prSet>
      <dgm:spPr/>
      <dgm:t>
        <a:bodyPr/>
        <a:lstStyle/>
        <a:p>
          <a:endParaRPr lang="en-IN"/>
        </a:p>
      </dgm:t>
    </dgm:pt>
    <dgm:pt modelId="{75F029D3-ADFC-4FB3-8545-91DA623ECE0D}" type="pres">
      <dgm:prSet presAssocID="{02FBF5C7-769C-422C-91F7-C3E129DFAA82}" presName="FourNodes_3" presStyleLbl="node1" presStyleIdx="2" presStyleCnt="4">
        <dgm:presLayoutVars>
          <dgm:bulletEnabled val="1"/>
        </dgm:presLayoutVars>
      </dgm:prSet>
      <dgm:spPr/>
      <dgm:t>
        <a:bodyPr/>
        <a:lstStyle/>
        <a:p>
          <a:endParaRPr lang="en-IN"/>
        </a:p>
      </dgm:t>
    </dgm:pt>
    <dgm:pt modelId="{61E25573-6F6F-4461-85F1-20325411B39D}" type="pres">
      <dgm:prSet presAssocID="{02FBF5C7-769C-422C-91F7-C3E129DFAA82}" presName="FourNodes_4" presStyleLbl="node1" presStyleIdx="3" presStyleCnt="4">
        <dgm:presLayoutVars>
          <dgm:bulletEnabled val="1"/>
        </dgm:presLayoutVars>
      </dgm:prSet>
      <dgm:spPr/>
      <dgm:t>
        <a:bodyPr/>
        <a:lstStyle/>
        <a:p>
          <a:endParaRPr lang="en-IN"/>
        </a:p>
      </dgm:t>
    </dgm:pt>
    <dgm:pt modelId="{4E00BCD5-EC8B-4149-AD45-7630E8A05A11}" type="pres">
      <dgm:prSet presAssocID="{02FBF5C7-769C-422C-91F7-C3E129DFAA82}" presName="FourConn_1-2" presStyleLbl="fgAccFollowNode1" presStyleIdx="0" presStyleCnt="3">
        <dgm:presLayoutVars>
          <dgm:bulletEnabled val="1"/>
        </dgm:presLayoutVars>
      </dgm:prSet>
      <dgm:spPr/>
      <dgm:t>
        <a:bodyPr/>
        <a:lstStyle/>
        <a:p>
          <a:endParaRPr lang="en-IN"/>
        </a:p>
      </dgm:t>
    </dgm:pt>
    <dgm:pt modelId="{BDE67D87-2F23-47EA-98D2-CD5E4E61BDBB}" type="pres">
      <dgm:prSet presAssocID="{02FBF5C7-769C-422C-91F7-C3E129DFAA82}" presName="FourConn_2-3" presStyleLbl="fgAccFollowNode1" presStyleIdx="1" presStyleCnt="3">
        <dgm:presLayoutVars>
          <dgm:bulletEnabled val="1"/>
        </dgm:presLayoutVars>
      </dgm:prSet>
      <dgm:spPr/>
      <dgm:t>
        <a:bodyPr/>
        <a:lstStyle/>
        <a:p>
          <a:endParaRPr lang="en-IN"/>
        </a:p>
      </dgm:t>
    </dgm:pt>
    <dgm:pt modelId="{AA0A3CDF-4B30-4021-81B7-500AD8EB8EDC}" type="pres">
      <dgm:prSet presAssocID="{02FBF5C7-769C-422C-91F7-C3E129DFAA82}" presName="FourConn_3-4" presStyleLbl="fgAccFollowNode1" presStyleIdx="2" presStyleCnt="3">
        <dgm:presLayoutVars>
          <dgm:bulletEnabled val="1"/>
        </dgm:presLayoutVars>
      </dgm:prSet>
      <dgm:spPr/>
      <dgm:t>
        <a:bodyPr/>
        <a:lstStyle/>
        <a:p>
          <a:endParaRPr lang="en-IN"/>
        </a:p>
      </dgm:t>
    </dgm:pt>
    <dgm:pt modelId="{BBF90000-9D6D-4726-978E-EFDB835085BA}" type="pres">
      <dgm:prSet presAssocID="{02FBF5C7-769C-422C-91F7-C3E129DFAA82}" presName="FourNodes_1_text" presStyleLbl="node1" presStyleIdx="3" presStyleCnt="4">
        <dgm:presLayoutVars>
          <dgm:bulletEnabled val="1"/>
        </dgm:presLayoutVars>
      </dgm:prSet>
      <dgm:spPr/>
      <dgm:t>
        <a:bodyPr/>
        <a:lstStyle/>
        <a:p>
          <a:endParaRPr lang="en-IN"/>
        </a:p>
      </dgm:t>
    </dgm:pt>
    <dgm:pt modelId="{640B43FC-FF5A-4E38-A287-4821FE665462}" type="pres">
      <dgm:prSet presAssocID="{02FBF5C7-769C-422C-91F7-C3E129DFAA82}" presName="FourNodes_2_text" presStyleLbl="node1" presStyleIdx="3" presStyleCnt="4">
        <dgm:presLayoutVars>
          <dgm:bulletEnabled val="1"/>
        </dgm:presLayoutVars>
      </dgm:prSet>
      <dgm:spPr/>
      <dgm:t>
        <a:bodyPr/>
        <a:lstStyle/>
        <a:p>
          <a:endParaRPr lang="en-IN"/>
        </a:p>
      </dgm:t>
    </dgm:pt>
    <dgm:pt modelId="{C9C788D9-FF91-42BC-85FF-ED5ACA46B706}" type="pres">
      <dgm:prSet presAssocID="{02FBF5C7-769C-422C-91F7-C3E129DFAA82}" presName="FourNodes_3_text" presStyleLbl="node1" presStyleIdx="3" presStyleCnt="4">
        <dgm:presLayoutVars>
          <dgm:bulletEnabled val="1"/>
        </dgm:presLayoutVars>
      </dgm:prSet>
      <dgm:spPr/>
      <dgm:t>
        <a:bodyPr/>
        <a:lstStyle/>
        <a:p>
          <a:endParaRPr lang="en-IN"/>
        </a:p>
      </dgm:t>
    </dgm:pt>
    <dgm:pt modelId="{F9CF694B-DA24-455B-81C5-0F18FEEC94B4}" type="pres">
      <dgm:prSet presAssocID="{02FBF5C7-769C-422C-91F7-C3E129DFAA82}" presName="FourNodes_4_text" presStyleLbl="node1" presStyleIdx="3" presStyleCnt="4">
        <dgm:presLayoutVars>
          <dgm:bulletEnabled val="1"/>
        </dgm:presLayoutVars>
      </dgm:prSet>
      <dgm:spPr/>
      <dgm:t>
        <a:bodyPr/>
        <a:lstStyle/>
        <a:p>
          <a:endParaRPr lang="en-IN"/>
        </a:p>
      </dgm:t>
    </dgm:pt>
  </dgm:ptLst>
  <dgm:cxnLst>
    <dgm:cxn modelId="{B513299C-8EBC-40B8-91D0-A3B250DD786D}" type="presOf" srcId="{7439E358-B934-4B5F-9FED-2F28397F23DC}" destId="{EFB5FD4E-F235-4D90-9BF5-CDC6C22F2A67}" srcOrd="0" destOrd="0" presId="urn:microsoft.com/office/officeart/2005/8/layout/vProcess5"/>
    <dgm:cxn modelId="{AA5820B5-F4A2-4B61-AF8F-96E3DC54A61D}" type="presOf" srcId="{AFF8612B-B35E-46B6-A8A4-C00267AC846A}" destId="{640B43FC-FF5A-4E38-A287-4821FE665462}" srcOrd="1" destOrd="0" presId="urn:microsoft.com/office/officeart/2005/8/layout/vProcess5"/>
    <dgm:cxn modelId="{5CC1919B-1E38-4D21-8B87-FE39701EB22A}" type="presOf" srcId="{F6EB5B8D-13A4-4D34-B728-0F5A636E89CC}" destId="{4E00BCD5-EC8B-4149-AD45-7630E8A05A11}" srcOrd="0" destOrd="0" presId="urn:microsoft.com/office/officeart/2005/8/layout/vProcess5"/>
    <dgm:cxn modelId="{372457BE-A23F-4E98-B4D7-95AF759BD637}" type="presOf" srcId="{7476C477-FFA0-45D6-B2D4-9B00F5944087}" destId="{AA0A3CDF-4B30-4021-81B7-500AD8EB8EDC}" srcOrd="0" destOrd="0" presId="urn:microsoft.com/office/officeart/2005/8/layout/vProcess5"/>
    <dgm:cxn modelId="{59D09575-DB32-40FD-BBBE-864A47871F7A}" type="presOf" srcId="{56658CB4-7293-40BC-856E-59354BDF2487}" destId="{75F029D3-ADFC-4FB3-8545-91DA623ECE0D}" srcOrd="0" destOrd="0" presId="urn:microsoft.com/office/officeart/2005/8/layout/vProcess5"/>
    <dgm:cxn modelId="{8C436036-989D-4689-9A1F-1E8D632F89DC}" type="presOf" srcId="{A4F7A218-3F72-4E6A-8ECA-7CFAF323967E}" destId="{F9CF694B-DA24-455B-81C5-0F18FEEC94B4}" srcOrd="1" destOrd="0" presId="urn:microsoft.com/office/officeart/2005/8/layout/vProcess5"/>
    <dgm:cxn modelId="{4AC65ECB-3352-4E98-BD5B-7DE16514CBF5}" srcId="{02FBF5C7-769C-422C-91F7-C3E129DFAA82}" destId="{AFF8612B-B35E-46B6-A8A4-C00267AC846A}" srcOrd="1" destOrd="0" parTransId="{65B5FE7B-E974-4606-A511-6AC48CB809FA}" sibTransId="{72D94418-BD5C-48DB-B8A9-ACD35433D16C}"/>
    <dgm:cxn modelId="{B65C08F8-C31A-4CF0-A3F0-E0BBD7664335}" type="presOf" srcId="{7439E358-B934-4B5F-9FED-2F28397F23DC}" destId="{BBF90000-9D6D-4726-978E-EFDB835085BA}" srcOrd="1" destOrd="0" presId="urn:microsoft.com/office/officeart/2005/8/layout/vProcess5"/>
    <dgm:cxn modelId="{3F3C6C8B-7F08-47FF-868F-16E8864EADE0}" srcId="{02FBF5C7-769C-422C-91F7-C3E129DFAA82}" destId="{56658CB4-7293-40BC-856E-59354BDF2487}" srcOrd="2" destOrd="0" parTransId="{E19C9F2C-556D-4948-8A8D-1D69CBBEB257}" sibTransId="{7476C477-FFA0-45D6-B2D4-9B00F5944087}"/>
    <dgm:cxn modelId="{E6232FB2-5538-45C4-AF48-4FC6B2260A02}" type="presOf" srcId="{AFF8612B-B35E-46B6-A8A4-C00267AC846A}" destId="{28548C4E-AB74-46DD-A009-8A025F50B992}" srcOrd="0" destOrd="0" presId="urn:microsoft.com/office/officeart/2005/8/layout/vProcess5"/>
    <dgm:cxn modelId="{418AAEF4-18F8-460A-A873-E1414DF4DB98}" srcId="{02FBF5C7-769C-422C-91F7-C3E129DFAA82}" destId="{A4F7A218-3F72-4E6A-8ECA-7CFAF323967E}" srcOrd="3" destOrd="0" parTransId="{4C1D7862-3F7F-4B6C-BF53-FD3A7907332C}" sibTransId="{2A321C44-F7D5-4D0E-904B-8F50B8AEF510}"/>
    <dgm:cxn modelId="{2B02F88A-59F5-4A69-B99A-93579CC45C3F}" srcId="{02FBF5C7-769C-422C-91F7-C3E129DFAA82}" destId="{7439E358-B934-4B5F-9FED-2F28397F23DC}" srcOrd="0" destOrd="0" parTransId="{CD9C1F17-8234-4E6F-A989-63F2FA206839}" sibTransId="{F6EB5B8D-13A4-4D34-B728-0F5A636E89CC}"/>
    <dgm:cxn modelId="{BEF05C84-E40F-4402-B5F7-44016DC6131B}" type="presOf" srcId="{56658CB4-7293-40BC-856E-59354BDF2487}" destId="{C9C788D9-FF91-42BC-85FF-ED5ACA46B706}" srcOrd="1" destOrd="0" presId="urn:microsoft.com/office/officeart/2005/8/layout/vProcess5"/>
    <dgm:cxn modelId="{EBFC3B97-161D-4294-8F16-B1FBEB950B35}" type="presOf" srcId="{72D94418-BD5C-48DB-B8A9-ACD35433D16C}" destId="{BDE67D87-2F23-47EA-98D2-CD5E4E61BDBB}" srcOrd="0" destOrd="0" presId="urn:microsoft.com/office/officeart/2005/8/layout/vProcess5"/>
    <dgm:cxn modelId="{4ABEBCE9-A6AE-432C-B6DB-D397C790AE4A}" type="presOf" srcId="{02FBF5C7-769C-422C-91F7-C3E129DFAA82}" destId="{FD65C5D7-0C8B-4DDB-B618-67215A6DA7A6}" srcOrd="0" destOrd="0" presId="urn:microsoft.com/office/officeart/2005/8/layout/vProcess5"/>
    <dgm:cxn modelId="{56F59BCC-E44E-414B-B4A8-972C448FE69F}" type="presOf" srcId="{A4F7A218-3F72-4E6A-8ECA-7CFAF323967E}" destId="{61E25573-6F6F-4461-85F1-20325411B39D}" srcOrd="0" destOrd="0" presId="urn:microsoft.com/office/officeart/2005/8/layout/vProcess5"/>
    <dgm:cxn modelId="{E91626EC-EE09-4C56-863B-9623D8CC0AD6}" type="presParOf" srcId="{FD65C5D7-0C8B-4DDB-B618-67215A6DA7A6}" destId="{68006667-C5ED-41CA-8DB6-51E4FC62B9F2}" srcOrd="0" destOrd="0" presId="urn:microsoft.com/office/officeart/2005/8/layout/vProcess5"/>
    <dgm:cxn modelId="{88ABA096-0730-4B0A-BC13-724E842621A6}" type="presParOf" srcId="{FD65C5D7-0C8B-4DDB-B618-67215A6DA7A6}" destId="{EFB5FD4E-F235-4D90-9BF5-CDC6C22F2A67}" srcOrd="1" destOrd="0" presId="urn:microsoft.com/office/officeart/2005/8/layout/vProcess5"/>
    <dgm:cxn modelId="{E5F30DEF-9377-48FD-A66B-55A95C822CEB}" type="presParOf" srcId="{FD65C5D7-0C8B-4DDB-B618-67215A6DA7A6}" destId="{28548C4E-AB74-46DD-A009-8A025F50B992}" srcOrd="2" destOrd="0" presId="urn:microsoft.com/office/officeart/2005/8/layout/vProcess5"/>
    <dgm:cxn modelId="{957F4659-8B0F-4C94-AA39-87893654A8E3}" type="presParOf" srcId="{FD65C5D7-0C8B-4DDB-B618-67215A6DA7A6}" destId="{75F029D3-ADFC-4FB3-8545-91DA623ECE0D}" srcOrd="3" destOrd="0" presId="urn:microsoft.com/office/officeart/2005/8/layout/vProcess5"/>
    <dgm:cxn modelId="{C0B7F21A-76A9-4342-A9E8-0D298B9BE366}" type="presParOf" srcId="{FD65C5D7-0C8B-4DDB-B618-67215A6DA7A6}" destId="{61E25573-6F6F-4461-85F1-20325411B39D}" srcOrd="4" destOrd="0" presId="urn:microsoft.com/office/officeart/2005/8/layout/vProcess5"/>
    <dgm:cxn modelId="{872C3340-B2F9-430D-B238-0BAEFE2D8598}" type="presParOf" srcId="{FD65C5D7-0C8B-4DDB-B618-67215A6DA7A6}" destId="{4E00BCD5-EC8B-4149-AD45-7630E8A05A11}" srcOrd="5" destOrd="0" presId="urn:microsoft.com/office/officeart/2005/8/layout/vProcess5"/>
    <dgm:cxn modelId="{C445972C-09BD-495B-B572-7BBAF58CD65A}" type="presParOf" srcId="{FD65C5D7-0C8B-4DDB-B618-67215A6DA7A6}" destId="{BDE67D87-2F23-47EA-98D2-CD5E4E61BDBB}" srcOrd="6" destOrd="0" presId="urn:microsoft.com/office/officeart/2005/8/layout/vProcess5"/>
    <dgm:cxn modelId="{F9312324-8334-4158-A9D6-E95B1E681C38}" type="presParOf" srcId="{FD65C5D7-0C8B-4DDB-B618-67215A6DA7A6}" destId="{AA0A3CDF-4B30-4021-81B7-500AD8EB8EDC}" srcOrd="7" destOrd="0" presId="urn:microsoft.com/office/officeart/2005/8/layout/vProcess5"/>
    <dgm:cxn modelId="{E0212050-CDB4-47F0-B93C-72E9B915D65E}" type="presParOf" srcId="{FD65C5D7-0C8B-4DDB-B618-67215A6DA7A6}" destId="{BBF90000-9D6D-4726-978E-EFDB835085BA}" srcOrd="8" destOrd="0" presId="urn:microsoft.com/office/officeart/2005/8/layout/vProcess5"/>
    <dgm:cxn modelId="{26EA788A-E504-465E-8040-90407F94701E}" type="presParOf" srcId="{FD65C5D7-0C8B-4DDB-B618-67215A6DA7A6}" destId="{640B43FC-FF5A-4E38-A287-4821FE665462}" srcOrd="9" destOrd="0" presId="urn:microsoft.com/office/officeart/2005/8/layout/vProcess5"/>
    <dgm:cxn modelId="{5736263F-861A-42A9-AFA8-7C263E2B2E64}" type="presParOf" srcId="{FD65C5D7-0C8B-4DDB-B618-67215A6DA7A6}" destId="{C9C788D9-FF91-42BC-85FF-ED5ACA46B706}" srcOrd="10" destOrd="0" presId="urn:microsoft.com/office/officeart/2005/8/layout/vProcess5"/>
    <dgm:cxn modelId="{0B4D46F0-94A3-460C-90BF-FC8538706B14}" type="presParOf" srcId="{FD65C5D7-0C8B-4DDB-B618-67215A6DA7A6}" destId="{F9CF694B-DA24-455B-81C5-0F18FEEC94B4}" srcOrd="11"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8D3D3B4-CA63-475E-8EE5-26A59260CDFE}" type="doc">
      <dgm:prSet loTypeId="urn:microsoft.com/office/officeart/2005/8/layout/pyramid2" loCatId="list" qsTypeId="urn:microsoft.com/office/officeart/2005/8/quickstyle/3d2" qsCatId="3D" csTypeId="urn:microsoft.com/office/officeart/2005/8/colors/colorful3" csCatId="colorful" phldr="1"/>
      <dgm:spPr/>
      <dgm:t>
        <a:bodyPr/>
        <a:lstStyle/>
        <a:p>
          <a:endParaRPr lang="en-IN"/>
        </a:p>
      </dgm:t>
    </dgm:pt>
    <dgm:pt modelId="{80622C3A-E6A0-4481-8926-1C543C1CF3B7}">
      <dgm:prSet phldrT="[Text]" custT="1"/>
      <dgm:spPr/>
      <dgm:t>
        <a:bodyPr/>
        <a:lstStyle/>
        <a:p>
          <a:r>
            <a:rPr lang="en-IN" sz="2000" b="1" dirty="0" smtClean="0">
              <a:solidFill>
                <a:srgbClr val="C00000"/>
              </a:solidFill>
            </a:rPr>
            <a:t>INTRACREVICULAR</a:t>
          </a:r>
          <a:endParaRPr lang="en-IN" sz="2000" b="1" dirty="0">
            <a:solidFill>
              <a:srgbClr val="C00000"/>
            </a:solidFill>
          </a:endParaRPr>
        </a:p>
      </dgm:t>
    </dgm:pt>
    <dgm:pt modelId="{E4D9C2A0-9ADC-4D13-A3A0-75502F31CCD4}" type="parTrans" cxnId="{D1DAD971-8148-402D-B823-7979FB7D05C9}">
      <dgm:prSet/>
      <dgm:spPr/>
      <dgm:t>
        <a:bodyPr/>
        <a:lstStyle/>
        <a:p>
          <a:endParaRPr lang="en-IN"/>
        </a:p>
      </dgm:t>
    </dgm:pt>
    <dgm:pt modelId="{ABE641CF-FACF-4D84-833C-58471C2EA6A3}" type="sibTrans" cxnId="{D1DAD971-8148-402D-B823-7979FB7D05C9}">
      <dgm:prSet/>
      <dgm:spPr/>
      <dgm:t>
        <a:bodyPr/>
        <a:lstStyle/>
        <a:p>
          <a:endParaRPr lang="en-IN"/>
        </a:p>
      </dgm:t>
    </dgm:pt>
    <dgm:pt modelId="{75AF8791-DC50-4C2A-B82B-ACE07C1855CA}">
      <dgm:prSet phldrT="[Text]" custT="1"/>
      <dgm:spPr/>
      <dgm:t>
        <a:bodyPr/>
        <a:lstStyle/>
        <a:p>
          <a:r>
            <a:rPr lang="en-IN" sz="2000" b="1" dirty="0" smtClean="0">
              <a:solidFill>
                <a:srgbClr val="C00000"/>
              </a:solidFill>
            </a:rPr>
            <a:t>EXTRACREVICULAR</a:t>
          </a:r>
          <a:endParaRPr lang="en-IN" sz="2000" b="1" dirty="0">
            <a:solidFill>
              <a:srgbClr val="C00000"/>
            </a:solidFill>
          </a:endParaRPr>
        </a:p>
      </dgm:t>
    </dgm:pt>
    <dgm:pt modelId="{CAFA071A-CC3B-40BC-A45A-D3B82707A8A2}" type="parTrans" cxnId="{01D702B6-3E8B-4990-AEBA-B9C68EA4857B}">
      <dgm:prSet/>
      <dgm:spPr/>
      <dgm:t>
        <a:bodyPr/>
        <a:lstStyle/>
        <a:p>
          <a:endParaRPr lang="en-IN"/>
        </a:p>
      </dgm:t>
    </dgm:pt>
    <dgm:pt modelId="{6567F9B5-4AA7-44C5-8C35-D4D6FFACF3C0}" type="sibTrans" cxnId="{01D702B6-3E8B-4990-AEBA-B9C68EA4857B}">
      <dgm:prSet/>
      <dgm:spPr/>
      <dgm:t>
        <a:bodyPr/>
        <a:lstStyle/>
        <a:p>
          <a:endParaRPr lang="en-IN"/>
        </a:p>
      </dgm:t>
    </dgm:pt>
    <dgm:pt modelId="{0930B242-4376-47C8-BF6D-21B03727A8F8}" type="pres">
      <dgm:prSet presAssocID="{68D3D3B4-CA63-475E-8EE5-26A59260CDFE}" presName="compositeShape" presStyleCnt="0">
        <dgm:presLayoutVars>
          <dgm:dir/>
          <dgm:resizeHandles/>
        </dgm:presLayoutVars>
      </dgm:prSet>
      <dgm:spPr/>
      <dgm:t>
        <a:bodyPr/>
        <a:lstStyle/>
        <a:p>
          <a:endParaRPr lang="en-IN"/>
        </a:p>
      </dgm:t>
    </dgm:pt>
    <dgm:pt modelId="{41182B61-6163-4D21-8B7B-E00F6CEAF34F}" type="pres">
      <dgm:prSet presAssocID="{68D3D3B4-CA63-475E-8EE5-26A59260CDFE}" presName="pyramid" presStyleLbl="node1" presStyleIdx="0" presStyleCnt="1" custLinFactNeighborX="-4683" custLinFactNeighborY="632"/>
      <dgm:spPr/>
    </dgm:pt>
    <dgm:pt modelId="{046A2777-22B2-42BD-BA7F-02F2209779B0}" type="pres">
      <dgm:prSet presAssocID="{68D3D3B4-CA63-475E-8EE5-26A59260CDFE}" presName="theList" presStyleCnt="0"/>
      <dgm:spPr/>
    </dgm:pt>
    <dgm:pt modelId="{E91B5AF9-7E1E-4BFA-9AE5-7F711D8E6A49}" type="pres">
      <dgm:prSet presAssocID="{80622C3A-E6A0-4481-8926-1C543C1CF3B7}" presName="aNode" presStyleLbl="fgAcc1" presStyleIdx="0" presStyleCnt="2">
        <dgm:presLayoutVars>
          <dgm:bulletEnabled val="1"/>
        </dgm:presLayoutVars>
      </dgm:prSet>
      <dgm:spPr/>
      <dgm:t>
        <a:bodyPr/>
        <a:lstStyle/>
        <a:p>
          <a:endParaRPr lang="en-IN"/>
        </a:p>
      </dgm:t>
    </dgm:pt>
    <dgm:pt modelId="{43615D59-CE65-425F-98CD-D8E3EB81A2DA}" type="pres">
      <dgm:prSet presAssocID="{80622C3A-E6A0-4481-8926-1C543C1CF3B7}" presName="aSpace" presStyleCnt="0"/>
      <dgm:spPr/>
    </dgm:pt>
    <dgm:pt modelId="{ABF1FD64-CBCE-4406-82C3-A87BB6720860}" type="pres">
      <dgm:prSet presAssocID="{75AF8791-DC50-4C2A-B82B-ACE07C1855CA}" presName="aNode" presStyleLbl="fgAcc1" presStyleIdx="1" presStyleCnt="2">
        <dgm:presLayoutVars>
          <dgm:bulletEnabled val="1"/>
        </dgm:presLayoutVars>
      </dgm:prSet>
      <dgm:spPr/>
      <dgm:t>
        <a:bodyPr/>
        <a:lstStyle/>
        <a:p>
          <a:endParaRPr lang="en-IN"/>
        </a:p>
      </dgm:t>
    </dgm:pt>
    <dgm:pt modelId="{B319FEB9-7884-4CD8-9605-442149ACC9B1}" type="pres">
      <dgm:prSet presAssocID="{75AF8791-DC50-4C2A-B82B-ACE07C1855CA}" presName="aSpace" presStyleCnt="0"/>
      <dgm:spPr/>
    </dgm:pt>
  </dgm:ptLst>
  <dgm:cxnLst>
    <dgm:cxn modelId="{4EB15296-B3DE-4CA0-99C0-92D885994B3E}" type="presOf" srcId="{75AF8791-DC50-4C2A-B82B-ACE07C1855CA}" destId="{ABF1FD64-CBCE-4406-82C3-A87BB6720860}" srcOrd="0" destOrd="0" presId="urn:microsoft.com/office/officeart/2005/8/layout/pyramid2"/>
    <dgm:cxn modelId="{01D702B6-3E8B-4990-AEBA-B9C68EA4857B}" srcId="{68D3D3B4-CA63-475E-8EE5-26A59260CDFE}" destId="{75AF8791-DC50-4C2A-B82B-ACE07C1855CA}" srcOrd="1" destOrd="0" parTransId="{CAFA071A-CC3B-40BC-A45A-D3B82707A8A2}" sibTransId="{6567F9B5-4AA7-44C5-8C35-D4D6FFACF3C0}"/>
    <dgm:cxn modelId="{DC2BD39E-05D5-4A13-95FD-5612AF195F78}" type="presOf" srcId="{80622C3A-E6A0-4481-8926-1C543C1CF3B7}" destId="{E91B5AF9-7E1E-4BFA-9AE5-7F711D8E6A49}" srcOrd="0" destOrd="0" presId="urn:microsoft.com/office/officeart/2005/8/layout/pyramid2"/>
    <dgm:cxn modelId="{D1DAD971-8148-402D-B823-7979FB7D05C9}" srcId="{68D3D3B4-CA63-475E-8EE5-26A59260CDFE}" destId="{80622C3A-E6A0-4481-8926-1C543C1CF3B7}" srcOrd="0" destOrd="0" parTransId="{E4D9C2A0-9ADC-4D13-A3A0-75502F31CCD4}" sibTransId="{ABE641CF-FACF-4D84-833C-58471C2EA6A3}"/>
    <dgm:cxn modelId="{3C01ABE1-BDA2-4390-955C-9E5202DB9149}" type="presOf" srcId="{68D3D3B4-CA63-475E-8EE5-26A59260CDFE}" destId="{0930B242-4376-47C8-BF6D-21B03727A8F8}" srcOrd="0" destOrd="0" presId="urn:microsoft.com/office/officeart/2005/8/layout/pyramid2"/>
    <dgm:cxn modelId="{4C2E3806-2C73-4BC5-A4C7-9762BFD750EB}" type="presParOf" srcId="{0930B242-4376-47C8-BF6D-21B03727A8F8}" destId="{41182B61-6163-4D21-8B7B-E00F6CEAF34F}" srcOrd="0" destOrd="0" presId="urn:microsoft.com/office/officeart/2005/8/layout/pyramid2"/>
    <dgm:cxn modelId="{BD9C505F-5E70-4B7D-8DE7-DE3D628C4A4C}" type="presParOf" srcId="{0930B242-4376-47C8-BF6D-21B03727A8F8}" destId="{046A2777-22B2-42BD-BA7F-02F2209779B0}" srcOrd="1" destOrd="0" presId="urn:microsoft.com/office/officeart/2005/8/layout/pyramid2"/>
    <dgm:cxn modelId="{E39643DB-5AE5-46A3-8949-2A585D2425A3}" type="presParOf" srcId="{046A2777-22B2-42BD-BA7F-02F2209779B0}" destId="{E91B5AF9-7E1E-4BFA-9AE5-7F711D8E6A49}" srcOrd="0" destOrd="0" presId="urn:microsoft.com/office/officeart/2005/8/layout/pyramid2"/>
    <dgm:cxn modelId="{03059F4F-8B43-438D-A030-E636A7E71A40}" type="presParOf" srcId="{046A2777-22B2-42BD-BA7F-02F2209779B0}" destId="{43615D59-CE65-425F-98CD-D8E3EB81A2DA}" srcOrd="1" destOrd="0" presId="urn:microsoft.com/office/officeart/2005/8/layout/pyramid2"/>
    <dgm:cxn modelId="{2D2DADD0-944C-4E8A-B128-7DA02E684A5D}" type="presParOf" srcId="{046A2777-22B2-42BD-BA7F-02F2209779B0}" destId="{ABF1FD64-CBCE-4406-82C3-A87BB6720860}" srcOrd="2" destOrd="0" presId="urn:microsoft.com/office/officeart/2005/8/layout/pyramid2"/>
    <dgm:cxn modelId="{DDB741C5-D4DE-4918-810B-AEF564718EA8}" type="presParOf" srcId="{046A2777-22B2-42BD-BA7F-02F2209779B0}" destId="{B319FEB9-7884-4CD8-9605-442149ACC9B1}" srcOrd="3" destOrd="0" presId="urn:microsoft.com/office/officeart/2005/8/layout/pyramid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A0553B0-D474-4A62-B4FB-EC8C44570611}" type="doc">
      <dgm:prSet loTypeId="urn:microsoft.com/office/officeart/2005/8/layout/matrix3" loCatId="matrix" qsTypeId="urn:microsoft.com/office/officeart/2005/8/quickstyle/3d1" qsCatId="3D" csTypeId="urn:microsoft.com/office/officeart/2005/8/colors/colorful2" csCatId="colorful"/>
      <dgm:spPr/>
      <dgm:t>
        <a:bodyPr/>
        <a:lstStyle/>
        <a:p>
          <a:endParaRPr lang="en-IN"/>
        </a:p>
      </dgm:t>
    </dgm:pt>
    <dgm:pt modelId="{D2946327-684F-4582-8283-75FD921A98AA}">
      <dgm:prSet custT="1"/>
      <dgm:spPr/>
      <dgm:t>
        <a:bodyPr/>
        <a:lstStyle/>
        <a:p>
          <a:pPr rtl="0"/>
          <a:r>
            <a:rPr lang="en-IN" sz="2000" b="1" dirty="0" smtClean="0"/>
            <a:t>Gingival washing methods</a:t>
          </a:r>
          <a:endParaRPr lang="en-IN" sz="2000" dirty="0"/>
        </a:p>
      </dgm:t>
    </dgm:pt>
    <dgm:pt modelId="{0325F6B2-15B7-4074-AF0A-06DC8BFF06FA}" type="parTrans" cxnId="{130236BE-93EC-4A02-BE68-8B51F9C17155}">
      <dgm:prSet/>
      <dgm:spPr/>
      <dgm:t>
        <a:bodyPr/>
        <a:lstStyle/>
        <a:p>
          <a:endParaRPr lang="en-IN"/>
        </a:p>
      </dgm:t>
    </dgm:pt>
    <dgm:pt modelId="{AB549977-6B5E-4A4B-A90F-D8F308C14B83}" type="sibTrans" cxnId="{130236BE-93EC-4A02-BE68-8B51F9C17155}">
      <dgm:prSet/>
      <dgm:spPr/>
      <dgm:t>
        <a:bodyPr/>
        <a:lstStyle/>
        <a:p>
          <a:endParaRPr lang="en-IN"/>
        </a:p>
      </dgm:t>
    </dgm:pt>
    <dgm:pt modelId="{4D8246A6-4406-4651-8832-AD02A84008F6}">
      <dgm:prSet custT="1"/>
      <dgm:spPr/>
      <dgm:t>
        <a:bodyPr/>
        <a:lstStyle/>
        <a:p>
          <a:pPr rtl="0"/>
          <a:r>
            <a:rPr lang="en-IN" sz="2000" b="1" dirty="0" smtClean="0"/>
            <a:t>Capillary tubing or micropipettes</a:t>
          </a:r>
          <a:endParaRPr lang="en-IN" sz="2000" dirty="0"/>
        </a:p>
      </dgm:t>
    </dgm:pt>
    <dgm:pt modelId="{EF1533F0-ACEC-4B90-998B-EEEB5A957E03}" type="parTrans" cxnId="{8F35492D-DF01-4BCC-966C-18344C9A3059}">
      <dgm:prSet/>
      <dgm:spPr/>
      <dgm:t>
        <a:bodyPr/>
        <a:lstStyle/>
        <a:p>
          <a:endParaRPr lang="en-IN"/>
        </a:p>
      </dgm:t>
    </dgm:pt>
    <dgm:pt modelId="{BA465B5B-821C-49BD-B3C3-CC9380A2CC70}" type="sibTrans" cxnId="{8F35492D-DF01-4BCC-966C-18344C9A3059}">
      <dgm:prSet/>
      <dgm:spPr/>
      <dgm:t>
        <a:bodyPr/>
        <a:lstStyle/>
        <a:p>
          <a:endParaRPr lang="en-IN"/>
        </a:p>
      </dgm:t>
    </dgm:pt>
    <dgm:pt modelId="{2AF34D6F-E72D-427F-9FA2-FF4542A36B2D}">
      <dgm:prSet custT="1"/>
      <dgm:spPr/>
      <dgm:t>
        <a:bodyPr/>
        <a:lstStyle/>
        <a:p>
          <a:pPr rtl="0"/>
          <a:r>
            <a:rPr lang="en-IN" sz="2000" b="1" dirty="0" smtClean="0"/>
            <a:t>Absorbent filter paper strips</a:t>
          </a:r>
          <a:endParaRPr lang="en-IN" sz="2000" dirty="0"/>
        </a:p>
      </dgm:t>
    </dgm:pt>
    <dgm:pt modelId="{95F0310C-7E2E-46E8-AC6A-FC27505E4AB7}" type="parTrans" cxnId="{2D39F9DC-397B-49CA-ACB9-B51B8D0B9864}">
      <dgm:prSet/>
      <dgm:spPr/>
      <dgm:t>
        <a:bodyPr/>
        <a:lstStyle/>
        <a:p>
          <a:endParaRPr lang="en-IN"/>
        </a:p>
      </dgm:t>
    </dgm:pt>
    <dgm:pt modelId="{EF6D19B1-E473-497A-9063-9DDF14E9431F}" type="sibTrans" cxnId="{2D39F9DC-397B-49CA-ACB9-B51B8D0B9864}">
      <dgm:prSet/>
      <dgm:spPr/>
      <dgm:t>
        <a:bodyPr/>
        <a:lstStyle/>
        <a:p>
          <a:endParaRPr lang="en-IN"/>
        </a:p>
      </dgm:t>
    </dgm:pt>
    <dgm:pt modelId="{65DB5E01-5684-4CF0-B542-A15CE05F0B34}">
      <dgm:prSet custT="1"/>
      <dgm:spPr/>
      <dgm:t>
        <a:bodyPr/>
        <a:lstStyle/>
        <a:p>
          <a:pPr rtl="0"/>
          <a:r>
            <a:rPr lang="en-US" sz="2000" b="1" dirty="0" err="1" smtClean="0"/>
            <a:t>Preweighed</a:t>
          </a:r>
          <a:r>
            <a:rPr lang="en-US" sz="2000" b="1" dirty="0" smtClean="0"/>
            <a:t> twisted threads  </a:t>
          </a:r>
          <a:endParaRPr lang="en-IN" sz="2000" b="1" dirty="0"/>
        </a:p>
      </dgm:t>
    </dgm:pt>
    <dgm:pt modelId="{EA31B92E-B88D-4BEE-B70A-1F984BC03AC5}" type="parTrans" cxnId="{8C91D55E-ACFA-419E-8AB9-F8817E49C616}">
      <dgm:prSet/>
      <dgm:spPr/>
      <dgm:t>
        <a:bodyPr/>
        <a:lstStyle/>
        <a:p>
          <a:endParaRPr lang="en-IN"/>
        </a:p>
      </dgm:t>
    </dgm:pt>
    <dgm:pt modelId="{4B05D95B-8DF7-421C-9448-57045FADB6A5}" type="sibTrans" cxnId="{8C91D55E-ACFA-419E-8AB9-F8817E49C616}">
      <dgm:prSet/>
      <dgm:spPr/>
      <dgm:t>
        <a:bodyPr/>
        <a:lstStyle/>
        <a:p>
          <a:endParaRPr lang="en-IN"/>
        </a:p>
      </dgm:t>
    </dgm:pt>
    <dgm:pt modelId="{D3149D28-E93A-4E63-A3A3-808A7BABF42C}" type="pres">
      <dgm:prSet presAssocID="{BA0553B0-D474-4A62-B4FB-EC8C44570611}" presName="matrix" presStyleCnt="0">
        <dgm:presLayoutVars>
          <dgm:chMax val="1"/>
          <dgm:dir/>
          <dgm:resizeHandles val="exact"/>
        </dgm:presLayoutVars>
      </dgm:prSet>
      <dgm:spPr/>
      <dgm:t>
        <a:bodyPr/>
        <a:lstStyle/>
        <a:p>
          <a:endParaRPr lang="en-IN"/>
        </a:p>
      </dgm:t>
    </dgm:pt>
    <dgm:pt modelId="{B9534097-BF22-4939-95AE-9C314A27FDB9}" type="pres">
      <dgm:prSet presAssocID="{BA0553B0-D474-4A62-B4FB-EC8C44570611}" presName="diamond" presStyleLbl="bgShp" presStyleIdx="0" presStyleCnt="1"/>
      <dgm:spPr/>
    </dgm:pt>
    <dgm:pt modelId="{72D19087-66DD-44EF-8FBA-2B47BBBEB13B}" type="pres">
      <dgm:prSet presAssocID="{BA0553B0-D474-4A62-B4FB-EC8C44570611}" presName="quad1" presStyleLbl="node1" presStyleIdx="0" presStyleCnt="4">
        <dgm:presLayoutVars>
          <dgm:chMax val="0"/>
          <dgm:chPref val="0"/>
          <dgm:bulletEnabled val="1"/>
        </dgm:presLayoutVars>
      </dgm:prSet>
      <dgm:spPr/>
      <dgm:t>
        <a:bodyPr/>
        <a:lstStyle/>
        <a:p>
          <a:endParaRPr lang="en-IN"/>
        </a:p>
      </dgm:t>
    </dgm:pt>
    <dgm:pt modelId="{7924F1D8-5EE2-48B2-BEBB-337A06A0F0E7}" type="pres">
      <dgm:prSet presAssocID="{BA0553B0-D474-4A62-B4FB-EC8C44570611}" presName="quad2" presStyleLbl="node1" presStyleIdx="1" presStyleCnt="4">
        <dgm:presLayoutVars>
          <dgm:chMax val="0"/>
          <dgm:chPref val="0"/>
          <dgm:bulletEnabled val="1"/>
        </dgm:presLayoutVars>
      </dgm:prSet>
      <dgm:spPr/>
      <dgm:t>
        <a:bodyPr/>
        <a:lstStyle/>
        <a:p>
          <a:endParaRPr lang="en-IN"/>
        </a:p>
      </dgm:t>
    </dgm:pt>
    <dgm:pt modelId="{79276338-0A18-4661-AAC7-FC3011046F14}" type="pres">
      <dgm:prSet presAssocID="{BA0553B0-D474-4A62-B4FB-EC8C44570611}" presName="quad3" presStyleLbl="node1" presStyleIdx="2" presStyleCnt="4">
        <dgm:presLayoutVars>
          <dgm:chMax val="0"/>
          <dgm:chPref val="0"/>
          <dgm:bulletEnabled val="1"/>
        </dgm:presLayoutVars>
      </dgm:prSet>
      <dgm:spPr/>
      <dgm:t>
        <a:bodyPr/>
        <a:lstStyle/>
        <a:p>
          <a:endParaRPr lang="en-IN"/>
        </a:p>
      </dgm:t>
    </dgm:pt>
    <dgm:pt modelId="{A9FF6743-211D-46B8-BC18-36A3DE34C30C}" type="pres">
      <dgm:prSet presAssocID="{BA0553B0-D474-4A62-B4FB-EC8C44570611}" presName="quad4" presStyleLbl="node1" presStyleIdx="3" presStyleCnt="4">
        <dgm:presLayoutVars>
          <dgm:chMax val="0"/>
          <dgm:chPref val="0"/>
          <dgm:bulletEnabled val="1"/>
        </dgm:presLayoutVars>
      </dgm:prSet>
      <dgm:spPr/>
      <dgm:t>
        <a:bodyPr/>
        <a:lstStyle/>
        <a:p>
          <a:endParaRPr lang="en-IN"/>
        </a:p>
      </dgm:t>
    </dgm:pt>
  </dgm:ptLst>
  <dgm:cxnLst>
    <dgm:cxn modelId="{2D05AC29-A3E3-4D37-8CC8-5E6E7CDCFFA4}" type="presOf" srcId="{BA0553B0-D474-4A62-B4FB-EC8C44570611}" destId="{D3149D28-E93A-4E63-A3A3-808A7BABF42C}" srcOrd="0" destOrd="0" presId="urn:microsoft.com/office/officeart/2005/8/layout/matrix3"/>
    <dgm:cxn modelId="{F0FEF138-9F9D-43FD-B684-005E8B88BCEE}" type="presOf" srcId="{65DB5E01-5684-4CF0-B542-A15CE05F0B34}" destId="{A9FF6743-211D-46B8-BC18-36A3DE34C30C}" srcOrd="0" destOrd="0" presId="urn:microsoft.com/office/officeart/2005/8/layout/matrix3"/>
    <dgm:cxn modelId="{8F35492D-DF01-4BCC-966C-18344C9A3059}" srcId="{BA0553B0-D474-4A62-B4FB-EC8C44570611}" destId="{4D8246A6-4406-4651-8832-AD02A84008F6}" srcOrd="1" destOrd="0" parTransId="{EF1533F0-ACEC-4B90-998B-EEEB5A957E03}" sibTransId="{BA465B5B-821C-49BD-B3C3-CC9380A2CC70}"/>
    <dgm:cxn modelId="{2D39F9DC-397B-49CA-ACB9-B51B8D0B9864}" srcId="{BA0553B0-D474-4A62-B4FB-EC8C44570611}" destId="{2AF34D6F-E72D-427F-9FA2-FF4542A36B2D}" srcOrd="2" destOrd="0" parTransId="{95F0310C-7E2E-46E8-AC6A-FC27505E4AB7}" sibTransId="{EF6D19B1-E473-497A-9063-9DDF14E9431F}"/>
    <dgm:cxn modelId="{130236BE-93EC-4A02-BE68-8B51F9C17155}" srcId="{BA0553B0-D474-4A62-B4FB-EC8C44570611}" destId="{D2946327-684F-4582-8283-75FD921A98AA}" srcOrd="0" destOrd="0" parTransId="{0325F6B2-15B7-4074-AF0A-06DC8BFF06FA}" sibTransId="{AB549977-6B5E-4A4B-A90F-D8F308C14B83}"/>
    <dgm:cxn modelId="{048473A3-12D5-49A4-9ED3-EDF46B97845D}" type="presOf" srcId="{D2946327-684F-4582-8283-75FD921A98AA}" destId="{72D19087-66DD-44EF-8FBA-2B47BBBEB13B}" srcOrd="0" destOrd="0" presId="urn:microsoft.com/office/officeart/2005/8/layout/matrix3"/>
    <dgm:cxn modelId="{37B2E018-734F-4AE8-9EEC-B6BF8AE23CC0}" type="presOf" srcId="{4D8246A6-4406-4651-8832-AD02A84008F6}" destId="{7924F1D8-5EE2-48B2-BEBB-337A06A0F0E7}" srcOrd="0" destOrd="0" presId="urn:microsoft.com/office/officeart/2005/8/layout/matrix3"/>
    <dgm:cxn modelId="{81AA0CA7-8377-4D8E-A98C-68E46C95136A}" type="presOf" srcId="{2AF34D6F-E72D-427F-9FA2-FF4542A36B2D}" destId="{79276338-0A18-4661-AAC7-FC3011046F14}" srcOrd="0" destOrd="0" presId="urn:microsoft.com/office/officeart/2005/8/layout/matrix3"/>
    <dgm:cxn modelId="{8C91D55E-ACFA-419E-8AB9-F8817E49C616}" srcId="{BA0553B0-D474-4A62-B4FB-EC8C44570611}" destId="{65DB5E01-5684-4CF0-B542-A15CE05F0B34}" srcOrd="3" destOrd="0" parTransId="{EA31B92E-B88D-4BEE-B70A-1F984BC03AC5}" sibTransId="{4B05D95B-8DF7-421C-9448-57045FADB6A5}"/>
    <dgm:cxn modelId="{18DDD311-0A6A-4AC9-9A0A-F950BDE299A9}" type="presParOf" srcId="{D3149D28-E93A-4E63-A3A3-808A7BABF42C}" destId="{B9534097-BF22-4939-95AE-9C314A27FDB9}" srcOrd="0" destOrd="0" presId="urn:microsoft.com/office/officeart/2005/8/layout/matrix3"/>
    <dgm:cxn modelId="{9E6A51A8-79B3-4F1B-B603-08AEFEC159DC}" type="presParOf" srcId="{D3149D28-E93A-4E63-A3A3-808A7BABF42C}" destId="{72D19087-66DD-44EF-8FBA-2B47BBBEB13B}" srcOrd="1" destOrd="0" presId="urn:microsoft.com/office/officeart/2005/8/layout/matrix3"/>
    <dgm:cxn modelId="{7479DA79-3B8E-4D83-8179-3C589545D853}" type="presParOf" srcId="{D3149D28-E93A-4E63-A3A3-808A7BABF42C}" destId="{7924F1D8-5EE2-48B2-BEBB-337A06A0F0E7}" srcOrd="2" destOrd="0" presId="urn:microsoft.com/office/officeart/2005/8/layout/matrix3"/>
    <dgm:cxn modelId="{A70D840E-66BA-434D-8D7E-10437641E578}" type="presParOf" srcId="{D3149D28-E93A-4E63-A3A3-808A7BABF42C}" destId="{79276338-0A18-4661-AAC7-FC3011046F14}" srcOrd="3" destOrd="0" presId="urn:microsoft.com/office/officeart/2005/8/layout/matrix3"/>
    <dgm:cxn modelId="{E3C9ED1C-2A30-4E3D-87C9-17EBF9A91BAB}" type="presParOf" srcId="{D3149D28-E93A-4E63-A3A3-808A7BABF42C}" destId="{A9FF6743-211D-46B8-BC18-36A3DE34C30C}" srcOrd="4" destOrd="0" presId="urn:microsoft.com/office/officeart/2005/8/layout/matrix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FF226EF-E89D-4B9E-B77D-8FECFFA61832}" type="doc">
      <dgm:prSet loTypeId="urn:microsoft.com/office/officeart/2005/8/layout/target3" loCatId="relationship" qsTypeId="urn:microsoft.com/office/officeart/2005/8/quickstyle/simple5" qsCatId="simple" csTypeId="urn:microsoft.com/office/officeart/2005/8/colors/colorful3" csCatId="colorful" phldr="1"/>
      <dgm:spPr/>
      <dgm:t>
        <a:bodyPr/>
        <a:lstStyle/>
        <a:p>
          <a:endParaRPr lang="en-IN"/>
        </a:p>
      </dgm:t>
    </dgm:pt>
    <dgm:pt modelId="{A6BAF0C2-53FF-49E2-B0EF-9D43B043C076}">
      <dgm:prSet/>
      <dgm:spPr/>
      <dgm:t>
        <a:bodyPr/>
        <a:lstStyle/>
        <a:p>
          <a:pPr algn="just" rtl="0"/>
          <a:r>
            <a:rPr lang="en-IN" b="1" dirty="0" smtClean="0">
              <a:solidFill>
                <a:srgbClr val="7030A0"/>
              </a:solidFill>
            </a:rPr>
            <a:t>Involved the instillation and re-aspiration of 10ml of Hanks’ balanced salt solution at the </a:t>
          </a:r>
          <a:r>
            <a:rPr lang="en-IN" b="1" dirty="0" err="1" smtClean="0">
              <a:solidFill>
                <a:srgbClr val="7030A0"/>
              </a:solidFill>
            </a:rPr>
            <a:t>interdental</a:t>
          </a:r>
          <a:r>
            <a:rPr lang="en-IN" b="1" dirty="0" smtClean="0">
              <a:solidFill>
                <a:srgbClr val="7030A0"/>
              </a:solidFill>
            </a:rPr>
            <a:t> papilla. </a:t>
          </a:r>
          <a:endParaRPr lang="en-IN" dirty="0">
            <a:solidFill>
              <a:srgbClr val="7030A0"/>
            </a:solidFill>
          </a:endParaRPr>
        </a:p>
      </dgm:t>
    </dgm:pt>
    <dgm:pt modelId="{03622C4C-A110-4602-9B2C-191647449B86}" type="parTrans" cxnId="{88EF7C62-BF87-43BB-B557-C5A0BF1FBEDE}">
      <dgm:prSet/>
      <dgm:spPr/>
      <dgm:t>
        <a:bodyPr/>
        <a:lstStyle/>
        <a:p>
          <a:endParaRPr lang="en-IN"/>
        </a:p>
      </dgm:t>
    </dgm:pt>
    <dgm:pt modelId="{5CB63810-6EBC-4731-94C7-252079D81EAE}" type="sibTrans" cxnId="{88EF7C62-BF87-43BB-B557-C5A0BF1FBEDE}">
      <dgm:prSet/>
      <dgm:spPr/>
      <dgm:t>
        <a:bodyPr/>
        <a:lstStyle/>
        <a:p>
          <a:endParaRPr lang="en-IN"/>
        </a:p>
      </dgm:t>
    </dgm:pt>
    <dgm:pt modelId="{B2F338FF-F9F2-4795-AA05-B0055A7A4FA9}">
      <dgm:prSet/>
      <dgm:spPr/>
      <dgm:t>
        <a:bodyPr/>
        <a:lstStyle/>
        <a:p>
          <a:pPr algn="just" rtl="0"/>
          <a:r>
            <a:rPr lang="en-IN" b="1" dirty="0" smtClean="0">
              <a:solidFill>
                <a:srgbClr val="7030A0"/>
              </a:solidFill>
            </a:rPr>
            <a:t>This process was repeated 12 times to allow thorough mixing of the transport solution and GCF. </a:t>
          </a:r>
          <a:endParaRPr lang="en-IN" dirty="0">
            <a:solidFill>
              <a:srgbClr val="7030A0"/>
            </a:solidFill>
          </a:endParaRPr>
        </a:p>
      </dgm:t>
    </dgm:pt>
    <dgm:pt modelId="{D1388F23-CA33-40F0-B12D-DAA13743AC06}" type="parTrans" cxnId="{EB097E7F-3289-4603-8E80-5868AC6FE6EB}">
      <dgm:prSet/>
      <dgm:spPr/>
      <dgm:t>
        <a:bodyPr/>
        <a:lstStyle/>
        <a:p>
          <a:endParaRPr lang="en-IN"/>
        </a:p>
      </dgm:t>
    </dgm:pt>
    <dgm:pt modelId="{09E65067-0DF2-46C4-A420-D72B4333D592}" type="sibTrans" cxnId="{EB097E7F-3289-4603-8E80-5868AC6FE6EB}">
      <dgm:prSet/>
      <dgm:spPr/>
      <dgm:t>
        <a:bodyPr/>
        <a:lstStyle/>
        <a:p>
          <a:endParaRPr lang="en-IN"/>
        </a:p>
      </dgm:t>
    </dgm:pt>
    <dgm:pt modelId="{B055331D-F61E-467A-8F39-B5D4B5020471}">
      <dgm:prSet/>
      <dgm:spPr/>
      <dgm:t>
        <a:bodyPr/>
        <a:lstStyle/>
        <a:p>
          <a:pPr algn="just" rtl="0"/>
          <a:r>
            <a:rPr lang="en-IN" b="1" dirty="0" smtClean="0">
              <a:solidFill>
                <a:srgbClr val="7030A0"/>
              </a:solidFill>
            </a:rPr>
            <a:t>applied either to individual </a:t>
          </a:r>
          <a:r>
            <a:rPr lang="en-IN" b="1" dirty="0" err="1" smtClean="0">
              <a:solidFill>
                <a:srgbClr val="7030A0"/>
              </a:solidFill>
            </a:rPr>
            <a:t>interdental</a:t>
          </a:r>
          <a:r>
            <a:rPr lang="en-IN" b="1" dirty="0" smtClean="0">
              <a:solidFill>
                <a:srgbClr val="7030A0"/>
              </a:solidFill>
            </a:rPr>
            <a:t> units or to multiple units</a:t>
          </a:r>
          <a:endParaRPr lang="en-IN" b="1" dirty="0">
            <a:solidFill>
              <a:srgbClr val="7030A0"/>
            </a:solidFill>
          </a:endParaRPr>
        </a:p>
      </dgm:t>
    </dgm:pt>
    <dgm:pt modelId="{D4A9871A-F1A5-4CD9-BE59-35EFCD605C7B}" type="parTrans" cxnId="{193FEA8B-3D65-429E-8C50-233728D6587F}">
      <dgm:prSet/>
      <dgm:spPr/>
      <dgm:t>
        <a:bodyPr/>
        <a:lstStyle/>
        <a:p>
          <a:endParaRPr lang="en-IN"/>
        </a:p>
      </dgm:t>
    </dgm:pt>
    <dgm:pt modelId="{B4C1D209-74D5-4E49-8BF0-9B70AC4BD391}" type="sibTrans" cxnId="{193FEA8B-3D65-429E-8C50-233728D6587F}">
      <dgm:prSet/>
      <dgm:spPr/>
      <dgm:t>
        <a:bodyPr/>
        <a:lstStyle/>
        <a:p>
          <a:endParaRPr lang="en-IN"/>
        </a:p>
      </dgm:t>
    </dgm:pt>
    <dgm:pt modelId="{A006FB1D-B3DF-4188-BE8B-38DA67D44322}" type="pres">
      <dgm:prSet presAssocID="{6FF226EF-E89D-4B9E-B77D-8FECFFA61832}" presName="Name0" presStyleCnt="0">
        <dgm:presLayoutVars>
          <dgm:chMax val="7"/>
          <dgm:dir/>
          <dgm:animLvl val="lvl"/>
          <dgm:resizeHandles val="exact"/>
        </dgm:presLayoutVars>
      </dgm:prSet>
      <dgm:spPr/>
      <dgm:t>
        <a:bodyPr/>
        <a:lstStyle/>
        <a:p>
          <a:endParaRPr lang="en-IN"/>
        </a:p>
      </dgm:t>
    </dgm:pt>
    <dgm:pt modelId="{CAB5F351-70CE-4610-B2D0-274091E1D286}" type="pres">
      <dgm:prSet presAssocID="{A6BAF0C2-53FF-49E2-B0EF-9D43B043C076}" presName="circle1" presStyleLbl="node1" presStyleIdx="0" presStyleCnt="3"/>
      <dgm:spPr/>
    </dgm:pt>
    <dgm:pt modelId="{FA43907D-B4A6-463C-9A66-DF1C8AA1DE28}" type="pres">
      <dgm:prSet presAssocID="{A6BAF0C2-53FF-49E2-B0EF-9D43B043C076}" presName="space" presStyleCnt="0"/>
      <dgm:spPr/>
    </dgm:pt>
    <dgm:pt modelId="{B1F6EED6-E8F3-480E-88F4-8C864F6EEA2E}" type="pres">
      <dgm:prSet presAssocID="{A6BAF0C2-53FF-49E2-B0EF-9D43B043C076}" presName="rect1" presStyleLbl="alignAcc1" presStyleIdx="0" presStyleCnt="3"/>
      <dgm:spPr/>
      <dgm:t>
        <a:bodyPr/>
        <a:lstStyle/>
        <a:p>
          <a:endParaRPr lang="en-IN"/>
        </a:p>
      </dgm:t>
    </dgm:pt>
    <dgm:pt modelId="{B2F07E53-3666-423A-BE81-A78379B30FBB}" type="pres">
      <dgm:prSet presAssocID="{B2F338FF-F9F2-4795-AA05-B0055A7A4FA9}" presName="vertSpace2" presStyleLbl="node1" presStyleIdx="0" presStyleCnt="3"/>
      <dgm:spPr/>
    </dgm:pt>
    <dgm:pt modelId="{34609704-56A6-44B6-A635-ED85F3AA5F99}" type="pres">
      <dgm:prSet presAssocID="{B2F338FF-F9F2-4795-AA05-B0055A7A4FA9}" presName="circle2" presStyleLbl="node1" presStyleIdx="1" presStyleCnt="3"/>
      <dgm:spPr/>
      <dgm:t>
        <a:bodyPr/>
        <a:lstStyle/>
        <a:p>
          <a:endParaRPr lang="en-IN"/>
        </a:p>
      </dgm:t>
    </dgm:pt>
    <dgm:pt modelId="{D2E026FF-B8CD-49EF-BA54-0B70E417FE59}" type="pres">
      <dgm:prSet presAssocID="{B2F338FF-F9F2-4795-AA05-B0055A7A4FA9}" presName="rect2" presStyleLbl="alignAcc1" presStyleIdx="1" presStyleCnt="3"/>
      <dgm:spPr/>
      <dgm:t>
        <a:bodyPr/>
        <a:lstStyle/>
        <a:p>
          <a:endParaRPr lang="en-IN"/>
        </a:p>
      </dgm:t>
    </dgm:pt>
    <dgm:pt modelId="{02A4E61F-1A23-4F6D-9A6D-1B5701210E5A}" type="pres">
      <dgm:prSet presAssocID="{B055331D-F61E-467A-8F39-B5D4B5020471}" presName="vertSpace3" presStyleLbl="node1" presStyleIdx="1" presStyleCnt="3"/>
      <dgm:spPr/>
    </dgm:pt>
    <dgm:pt modelId="{F9607BE3-C121-4583-9350-1215C65CB967}" type="pres">
      <dgm:prSet presAssocID="{B055331D-F61E-467A-8F39-B5D4B5020471}" presName="circle3" presStyleLbl="node1" presStyleIdx="2" presStyleCnt="3"/>
      <dgm:spPr/>
    </dgm:pt>
    <dgm:pt modelId="{40862DCA-304A-44FF-B96C-A4EF54F6308E}" type="pres">
      <dgm:prSet presAssocID="{B055331D-F61E-467A-8F39-B5D4B5020471}" presName="rect3" presStyleLbl="alignAcc1" presStyleIdx="2" presStyleCnt="3"/>
      <dgm:spPr/>
      <dgm:t>
        <a:bodyPr/>
        <a:lstStyle/>
        <a:p>
          <a:endParaRPr lang="en-IN"/>
        </a:p>
      </dgm:t>
    </dgm:pt>
    <dgm:pt modelId="{A5400743-ED9B-4671-97A5-21EF1E99CD7A}" type="pres">
      <dgm:prSet presAssocID="{A6BAF0C2-53FF-49E2-B0EF-9D43B043C076}" presName="rect1ParTxNoCh" presStyleLbl="alignAcc1" presStyleIdx="2" presStyleCnt="3">
        <dgm:presLayoutVars>
          <dgm:chMax val="1"/>
          <dgm:bulletEnabled val="1"/>
        </dgm:presLayoutVars>
      </dgm:prSet>
      <dgm:spPr/>
      <dgm:t>
        <a:bodyPr/>
        <a:lstStyle/>
        <a:p>
          <a:endParaRPr lang="en-IN"/>
        </a:p>
      </dgm:t>
    </dgm:pt>
    <dgm:pt modelId="{0D227EC2-9597-462F-9EB7-EBC39FC9064F}" type="pres">
      <dgm:prSet presAssocID="{B2F338FF-F9F2-4795-AA05-B0055A7A4FA9}" presName="rect2ParTxNoCh" presStyleLbl="alignAcc1" presStyleIdx="2" presStyleCnt="3">
        <dgm:presLayoutVars>
          <dgm:chMax val="1"/>
          <dgm:bulletEnabled val="1"/>
        </dgm:presLayoutVars>
      </dgm:prSet>
      <dgm:spPr/>
      <dgm:t>
        <a:bodyPr/>
        <a:lstStyle/>
        <a:p>
          <a:endParaRPr lang="en-IN"/>
        </a:p>
      </dgm:t>
    </dgm:pt>
    <dgm:pt modelId="{7317EE54-6F35-492E-9E16-B7B23F9D48AB}" type="pres">
      <dgm:prSet presAssocID="{B055331D-F61E-467A-8F39-B5D4B5020471}" presName="rect3ParTxNoCh" presStyleLbl="alignAcc1" presStyleIdx="2" presStyleCnt="3">
        <dgm:presLayoutVars>
          <dgm:chMax val="1"/>
          <dgm:bulletEnabled val="1"/>
        </dgm:presLayoutVars>
      </dgm:prSet>
      <dgm:spPr/>
      <dgm:t>
        <a:bodyPr/>
        <a:lstStyle/>
        <a:p>
          <a:endParaRPr lang="en-IN"/>
        </a:p>
      </dgm:t>
    </dgm:pt>
  </dgm:ptLst>
  <dgm:cxnLst>
    <dgm:cxn modelId="{27F71DE4-8327-4490-B270-F6D1E22A05A6}" type="presOf" srcId="{B2F338FF-F9F2-4795-AA05-B0055A7A4FA9}" destId="{0D227EC2-9597-462F-9EB7-EBC39FC9064F}" srcOrd="1" destOrd="0" presId="urn:microsoft.com/office/officeart/2005/8/layout/target3"/>
    <dgm:cxn modelId="{4997447F-67A7-4278-9739-1CE5BEA6C7AA}" type="presOf" srcId="{6FF226EF-E89D-4B9E-B77D-8FECFFA61832}" destId="{A006FB1D-B3DF-4188-BE8B-38DA67D44322}" srcOrd="0" destOrd="0" presId="urn:microsoft.com/office/officeart/2005/8/layout/target3"/>
    <dgm:cxn modelId="{CC730924-6F39-4E42-A373-A4AF58D436FD}" type="presOf" srcId="{B055331D-F61E-467A-8F39-B5D4B5020471}" destId="{40862DCA-304A-44FF-B96C-A4EF54F6308E}" srcOrd="0" destOrd="0" presId="urn:microsoft.com/office/officeart/2005/8/layout/target3"/>
    <dgm:cxn modelId="{EB097E7F-3289-4603-8E80-5868AC6FE6EB}" srcId="{6FF226EF-E89D-4B9E-B77D-8FECFFA61832}" destId="{B2F338FF-F9F2-4795-AA05-B0055A7A4FA9}" srcOrd="1" destOrd="0" parTransId="{D1388F23-CA33-40F0-B12D-DAA13743AC06}" sibTransId="{09E65067-0DF2-46C4-A420-D72B4333D592}"/>
    <dgm:cxn modelId="{528A10D1-73F4-4FA2-9DEB-35DAA2BD3AE7}" type="presOf" srcId="{A6BAF0C2-53FF-49E2-B0EF-9D43B043C076}" destId="{B1F6EED6-E8F3-480E-88F4-8C864F6EEA2E}" srcOrd="0" destOrd="0" presId="urn:microsoft.com/office/officeart/2005/8/layout/target3"/>
    <dgm:cxn modelId="{193FEA8B-3D65-429E-8C50-233728D6587F}" srcId="{6FF226EF-E89D-4B9E-B77D-8FECFFA61832}" destId="{B055331D-F61E-467A-8F39-B5D4B5020471}" srcOrd="2" destOrd="0" parTransId="{D4A9871A-F1A5-4CD9-BE59-35EFCD605C7B}" sibTransId="{B4C1D209-74D5-4E49-8BF0-9B70AC4BD391}"/>
    <dgm:cxn modelId="{88EF7C62-BF87-43BB-B557-C5A0BF1FBEDE}" srcId="{6FF226EF-E89D-4B9E-B77D-8FECFFA61832}" destId="{A6BAF0C2-53FF-49E2-B0EF-9D43B043C076}" srcOrd="0" destOrd="0" parTransId="{03622C4C-A110-4602-9B2C-191647449B86}" sibTransId="{5CB63810-6EBC-4731-94C7-252079D81EAE}"/>
    <dgm:cxn modelId="{933EB9F6-CEC2-4FB1-8E70-A96314BE120D}" type="presOf" srcId="{B2F338FF-F9F2-4795-AA05-B0055A7A4FA9}" destId="{D2E026FF-B8CD-49EF-BA54-0B70E417FE59}" srcOrd="0" destOrd="0" presId="urn:microsoft.com/office/officeart/2005/8/layout/target3"/>
    <dgm:cxn modelId="{193749A7-C4D9-4489-BDC0-A720B401E1EF}" type="presOf" srcId="{A6BAF0C2-53FF-49E2-B0EF-9D43B043C076}" destId="{A5400743-ED9B-4671-97A5-21EF1E99CD7A}" srcOrd="1" destOrd="0" presId="urn:microsoft.com/office/officeart/2005/8/layout/target3"/>
    <dgm:cxn modelId="{D9BE5AFE-98B2-45F7-AC1B-DD461D75F6FD}" type="presOf" srcId="{B055331D-F61E-467A-8F39-B5D4B5020471}" destId="{7317EE54-6F35-492E-9E16-B7B23F9D48AB}" srcOrd="1" destOrd="0" presId="urn:microsoft.com/office/officeart/2005/8/layout/target3"/>
    <dgm:cxn modelId="{843D9A6B-D78F-4DA9-9423-E41B86597A2E}" type="presParOf" srcId="{A006FB1D-B3DF-4188-BE8B-38DA67D44322}" destId="{CAB5F351-70CE-4610-B2D0-274091E1D286}" srcOrd="0" destOrd="0" presId="urn:microsoft.com/office/officeart/2005/8/layout/target3"/>
    <dgm:cxn modelId="{837EACCC-8175-4092-9B5B-B556907DBABF}" type="presParOf" srcId="{A006FB1D-B3DF-4188-BE8B-38DA67D44322}" destId="{FA43907D-B4A6-463C-9A66-DF1C8AA1DE28}" srcOrd="1" destOrd="0" presId="urn:microsoft.com/office/officeart/2005/8/layout/target3"/>
    <dgm:cxn modelId="{8F339460-F7A2-42EE-95C9-13B569D5BEFB}" type="presParOf" srcId="{A006FB1D-B3DF-4188-BE8B-38DA67D44322}" destId="{B1F6EED6-E8F3-480E-88F4-8C864F6EEA2E}" srcOrd="2" destOrd="0" presId="urn:microsoft.com/office/officeart/2005/8/layout/target3"/>
    <dgm:cxn modelId="{3975D247-7510-43DE-ABB4-172F663EC9B3}" type="presParOf" srcId="{A006FB1D-B3DF-4188-BE8B-38DA67D44322}" destId="{B2F07E53-3666-423A-BE81-A78379B30FBB}" srcOrd="3" destOrd="0" presId="urn:microsoft.com/office/officeart/2005/8/layout/target3"/>
    <dgm:cxn modelId="{BA965025-3032-4E3F-96F7-E0824AFEDABB}" type="presParOf" srcId="{A006FB1D-B3DF-4188-BE8B-38DA67D44322}" destId="{34609704-56A6-44B6-A635-ED85F3AA5F99}" srcOrd="4" destOrd="0" presId="urn:microsoft.com/office/officeart/2005/8/layout/target3"/>
    <dgm:cxn modelId="{D47D7FAC-8039-41F1-A285-674825B08585}" type="presParOf" srcId="{A006FB1D-B3DF-4188-BE8B-38DA67D44322}" destId="{D2E026FF-B8CD-49EF-BA54-0B70E417FE59}" srcOrd="5" destOrd="0" presId="urn:microsoft.com/office/officeart/2005/8/layout/target3"/>
    <dgm:cxn modelId="{7EF03D72-FE1E-4814-9C6D-1E3AF2B487B5}" type="presParOf" srcId="{A006FB1D-B3DF-4188-BE8B-38DA67D44322}" destId="{02A4E61F-1A23-4F6D-9A6D-1B5701210E5A}" srcOrd="6" destOrd="0" presId="urn:microsoft.com/office/officeart/2005/8/layout/target3"/>
    <dgm:cxn modelId="{0AFC2090-0133-4398-A2B9-8BE8E6585DB2}" type="presParOf" srcId="{A006FB1D-B3DF-4188-BE8B-38DA67D44322}" destId="{F9607BE3-C121-4583-9350-1215C65CB967}" srcOrd="7" destOrd="0" presId="urn:microsoft.com/office/officeart/2005/8/layout/target3"/>
    <dgm:cxn modelId="{3CAD8BF2-402E-4978-A7AD-17B7788911B5}" type="presParOf" srcId="{A006FB1D-B3DF-4188-BE8B-38DA67D44322}" destId="{40862DCA-304A-44FF-B96C-A4EF54F6308E}" srcOrd="8" destOrd="0" presId="urn:microsoft.com/office/officeart/2005/8/layout/target3"/>
    <dgm:cxn modelId="{55103A0F-61FA-4FBD-AE0C-548A8062DF70}" type="presParOf" srcId="{A006FB1D-B3DF-4188-BE8B-38DA67D44322}" destId="{A5400743-ED9B-4671-97A5-21EF1E99CD7A}" srcOrd="9" destOrd="0" presId="urn:microsoft.com/office/officeart/2005/8/layout/target3"/>
    <dgm:cxn modelId="{F50236AC-2075-43A6-BDE4-6DDDF8D490E3}" type="presParOf" srcId="{A006FB1D-B3DF-4188-BE8B-38DA67D44322}" destId="{0D227EC2-9597-462F-9EB7-EBC39FC9064F}" srcOrd="10" destOrd="0" presId="urn:microsoft.com/office/officeart/2005/8/layout/target3"/>
    <dgm:cxn modelId="{4359F3AB-23D7-4F1B-B89E-785B894A582D}" type="presParOf" srcId="{A006FB1D-B3DF-4188-BE8B-38DA67D44322}" destId="{7317EE54-6F35-492E-9E16-B7B23F9D48AB}" srcOrd="11" destOrd="0" presId="urn:microsoft.com/office/officeart/2005/8/layout/targe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707FFC1-FEED-4B27-A651-FF40B921AEFD}" type="doc">
      <dgm:prSet loTypeId="urn:microsoft.com/office/officeart/2005/8/layout/target3" loCatId="relationship" qsTypeId="urn:microsoft.com/office/officeart/2005/8/quickstyle/simple5" qsCatId="simple" csTypeId="urn:microsoft.com/office/officeart/2005/8/colors/colorful5" csCatId="colorful" phldr="1"/>
      <dgm:spPr/>
      <dgm:t>
        <a:bodyPr/>
        <a:lstStyle/>
        <a:p>
          <a:endParaRPr lang="en-IN"/>
        </a:p>
      </dgm:t>
    </dgm:pt>
    <dgm:pt modelId="{6E06E544-E987-477B-892C-9B53EF20B64C}">
      <dgm:prSet/>
      <dgm:spPr/>
      <dgm:t>
        <a:bodyPr/>
        <a:lstStyle/>
        <a:p>
          <a:pPr algn="just" rtl="0"/>
          <a:r>
            <a:rPr lang="en-IN" b="1" dirty="0" smtClean="0">
              <a:solidFill>
                <a:srgbClr val="7030A0"/>
              </a:solidFill>
            </a:rPr>
            <a:t>Involved the construction of a customized acrylic stent which isolate the gingival tissues from the rest of the mouth. </a:t>
          </a:r>
          <a:endParaRPr lang="en-IN" dirty="0">
            <a:solidFill>
              <a:srgbClr val="7030A0"/>
            </a:solidFill>
          </a:endParaRPr>
        </a:p>
      </dgm:t>
    </dgm:pt>
    <dgm:pt modelId="{79030BDB-6736-4372-9C83-E5F0EEF5CB51}" type="parTrans" cxnId="{B2519952-9E28-4B05-B4FF-4CFB83E29E9E}">
      <dgm:prSet/>
      <dgm:spPr/>
      <dgm:t>
        <a:bodyPr/>
        <a:lstStyle/>
        <a:p>
          <a:endParaRPr lang="en-IN"/>
        </a:p>
      </dgm:t>
    </dgm:pt>
    <dgm:pt modelId="{C78C43A0-0A33-4FC1-B029-17497CCFD4F9}" type="sibTrans" cxnId="{B2519952-9E28-4B05-B4FF-4CFB83E29E9E}">
      <dgm:prSet/>
      <dgm:spPr/>
      <dgm:t>
        <a:bodyPr/>
        <a:lstStyle/>
        <a:p>
          <a:endParaRPr lang="en-IN"/>
        </a:p>
      </dgm:t>
    </dgm:pt>
    <dgm:pt modelId="{80CD40E4-B06D-47C0-8549-C0F70F463432}">
      <dgm:prSet/>
      <dgm:spPr/>
      <dgm:t>
        <a:bodyPr/>
        <a:lstStyle/>
        <a:p>
          <a:pPr algn="just" rtl="0"/>
          <a:r>
            <a:rPr lang="en-IN" b="1" dirty="0" smtClean="0">
              <a:solidFill>
                <a:srgbClr val="7030A0"/>
              </a:solidFill>
            </a:rPr>
            <a:t>The tissues were then irrigated for 15min, with a saline solution, using a peristaltic pump, and the diluted GCF was removed.</a:t>
          </a:r>
          <a:endParaRPr lang="en-IN" dirty="0">
            <a:solidFill>
              <a:srgbClr val="7030A0"/>
            </a:solidFill>
          </a:endParaRPr>
        </a:p>
      </dgm:t>
    </dgm:pt>
    <dgm:pt modelId="{AA4A9582-D7E0-47DD-8761-9DD12ADC65B0}" type="parTrans" cxnId="{665674AC-66E5-4292-8258-E43AB0D429C4}">
      <dgm:prSet/>
      <dgm:spPr/>
      <dgm:t>
        <a:bodyPr/>
        <a:lstStyle/>
        <a:p>
          <a:endParaRPr lang="en-IN"/>
        </a:p>
      </dgm:t>
    </dgm:pt>
    <dgm:pt modelId="{2D918A64-878D-458F-A69F-4BB613533C6F}" type="sibTrans" cxnId="{665674AC-66E5-4292-8258-E43AB0D429C4}">
      <dgm:prSet/>
      <dgm:spPr/>
      <dgm:t>
        <a:bodyPr/>
        <a:lstStyle/>
        <a:p>
          <a:endParaRPr lang="en-IN"/>
        </a:p>
      </dgm:t>
    </dgm:pt>
    <dgm:pt modelId="{1B330A9F-F6B1-411C-AC4A-11DE2F139782}">
      <dgm:prSet/>
      <dgm:spPr/>
      <dgm:t>
        <a:bodyPr/>
        <a:lstStyle/>
        <a:p>
          <a:pPr algn="just" rtl="0"/>
          <a:r>
            <a:rPr lang="en-IN" b="1" dirty="0" smtClean="0">
              <a:solidFill>
                <a:srgbClr val="7030A0"/>
              </a:solidFill>
            </a:rPr>
            <a:t>Valuable for harvesting cells from the gingival crevice region.</a:t>
          </a:r>
          <a:endParaRPr lang="en-IN" b="1" dirty="0">
            <a:solidFill>
              <a:srgbClr val="7030A0"/>
            </a:solidFill>
          </a:endParaRPr>
        </a:p>
      </dgm:t>
    </dgm:pt>
    <dgm:pt modelId="{90DDD5F7-A3C8-4762-927E-D4E87F14F8CA}" type="parTrans" cxnId="{23C77D03-1401-43CF-98B5-A7BB85B73CF3}">
      <dgm:prSet/>
      <dgm:spPr/>
      <dgm:t>
        <a:bodyPr/>
        <a:lstStyle/>
        <a:p>
          <a:endParaRPr lang="en-IN"/>
        </a:p>
      </dgm:t>
    </dgm:pt>
    <dgm:pt modelId="{5087FFB0-2C45-4B70-8A65-4DF63EB40D67}" type="sibTrans" cxnId="{23C77D03-1401-43CF-98B5-A7BB85B73CF3}">
      <dgm:prSet/>
      <dgm:spPr/>
      <dgm:t>
        <a:bodyPr/>
        <a:lstStyle/>
        <a:p>
          <a:endParaRPr lang="en-IN"/>
        </a:p>
      </dgm:t>
    </dgm:pt>
    <dgm:pt modelId="{AA89A1CC-380A-4FAE-8EA8-DB59E080D921}" type="pres">
      <dgm:prSet presAssocID="{C707FFC1-FEED-4B27-A651-FF40B921AEFD}" presName="Name0" presStyleCnt="0">
        <dgm:presLayoutVars>
          <dgm:chMax val="7"/>
          <dgm:dir/>
          <dgm:animLvl val="lvl"/>
          <dgm:resizeHandles val="exact"/>
        </dgm:presLayoutVars>
      </dgm:prSet>
      <dgm:spPr/>
      <dgm:t>
        <a:bodyPr/>
        <a:lstStyle/>
        <a:p>
          <a:endParaRPr lang="en-IN"/>
        </a:p>
      </dgm:t>
    </dgm:pt>
    <dgm:pt modelId="{2FF13BD7-2928-4A4E-A8E6-1E2D5EF82E0D}" type="pres">
      <dgm:prSet presAssocID="{6E06E544-E987-477B-892C-9B53EF20B64C}" presName="circle1" presStyleLbl="node1" presStyleIdx="0" presStyleCnt="3"/>
      <dgm:spPr/>
    </dgm:pt>
    <dgm:pt modelId="{340B12BF-19F8-4563-9212-E561FAF38F39}" type="pres">
      <dgm:prSet presAssocID="{6E06E544-E987-477B-892C-9B53EF20B64C}" presName="space" presStyleCnt="0"/>
      <dgm:spPr/>
    </dgm:pt>
    <dgm:pt modelId="{168D73F8-70E7-471A-B285-D7505A17FF20}" type="pres">
      <dgm:prSet presAssocID="{6E06E544-E987-477B-892C-9B53EF20B64C}" presName="rect1" presStyleLbl="alignAcc1" presStyleIdx="0" presStyleCnt="3"/>
      <dgm:spPr/>
      <dgm:t>
        <a:bodyPr/>
        <a:lstStyle/>
        <a:p>
          <a:endParaRPr lang="en-IN"/>
        </a:p>
      </dgm:t>
    </dgm:pt>
    <dgm:pt modelId="{49A62D8E-F1FF-4D78-B36B-0531C1B7E481}" type="pres">
      <dgm:prSet presAssocID="{80CD40E4-B06D-47C0-8549-C0F70F463432}" presName="vertSpace2" presStyleLbl="node1" presStyleIdx="0" presStyleCnt="3"/>
      <dgm:spPr/>
    </dgm:pt>
    <dgm:pt modelId="{69A49F57-A46E-40F6-8818-41BE4E3FE08E}" type="pres">
      <dgm:prSet presAssocID="{80CD40E4-B06D-47C0-8549-C0F70F463432}" presName="circle2" presStyleLbl="node1" presStyleIdx="1" presStyleCnt="3"/>
      <dgm:spPr/>
    </dgm:pt>
    <dgm:pt modelId="{D9178A25-9DA3-4B05-9873-F0F18A7DAECC}" type="pres">
      <dgm:prSet presAssocID="{80CD40E4-B06D-47C0-8549-C0F70F463432}" presName="rect2" presStyleLbl="alignAcc1" presStyleIdx="1" presStyleCnt="3"/>
      <dgm:spPr/>
      <dgm:t>
        <a:bodyPr/>
        <a:lstStyle/>
        <a:p>
          <a:endParaRPr lang="en-IN"/>
        </a:p>
      </dgm:t>
    </dgm:pt>
    <dgm:pt modelId="{087BF2CE-FC3B-4304-8E93-ED2705A17EE4}" type="pres">
      <dgm:prSet presAssocID="{1B330A9F-F6B1-411C-AC4A-11DE2F139782}" presName="vertSpace3" presStyleLbl="node1" presStyleIdx="1" presStyleCnt="3"/>
      <dgm:spPr/>
    </dgm:pt>
    <dgm:pt modelId="{67AADA1D-3BFD-45CA-A8F8-2286C467686A}" type="pres">
      <dgm:prSet presAssocID="{1B330A9F-F6B1-411C-AC4A-11DE2F139782}" presName="circle3" presStyleLbl="node1" presStyleIdx="2" presStyleCnt="3"/>
      <dgm:spPr/>
    </dgm:pt>
    <dgm:pt modelId="{D9013CE2-59C9-4823-B11F-E60B9E128817}" type="pres">
      <dgm:prSet presAssocID="{1B330A9F-F6B1-411C-AC4A-11DE2F139782}" presName="rect3" presStyleLbl="alignAcc1" presStyleIdx="2" presStyleCnt="3"/>
      <dgm:spPr/>
      <dgm:t>
        <a:bodyPr/>
        <a:lstStyle/>
        <a:p>
          <a:endParaRPr lang="en-IN"/>
        </a:p>
      </dgm:t>
    </dgm:pt>
    <dgm:pt modelId="{B69199B2-C119-4799-96CB-0FC58DC40FEB}" type="pres">
      <dgm:prSet presAssocID="{6E06E544-E987-477B-892C-9B53EF20B64C}" presName="rect1ParTxNoCh" presStyleLbl="alignAcc1" presStyleIdx="2" presStyleCnt="3">
        <dgm:presLayoutVars>
          <dgm:chMax val="1"/>
          <dgm:bulletEnabled val="1"/>
        </dgm:presLayoutVars>
      </dgm:prSet>
      <dgm:spPr/>
      <dgm:t>
        <a:bodyPr/>
        <a:lstStyle/>
        <a:p>
          <a:endParaRPr lang="en-IN"/>
        </a:p>
      </dgm:t>
    </dgm:pt>
    <dgm:pt modelId="{162E8186-462E-4E73-B569-F18A34352DBA}" type="pres">
      <dgm:prSet presAssocID="{80CD40E4-B06D-47C0-8549-C0F70F463432}" presName="rect2ParTxNoCh" presStyleLbl="alignAcc1" presStyleIdx="2" presStyleCnt="3">
        <dgm:presLayoutVars>
          <dgm:chMax val="1"/>
          <dgm:bulletEnabled val="1"/>
        </dgm:presLayoutVars>
      </dgm:prSet>
      <dgm:spPr/>
      <dgm:t>
        <a:bodyPr/>
        <a:lstStyle/>
        <a:p>
          <a:endParaRPr lang="en-IN"/>
        </a:p>
      </dgm:t>
    </dgm:pt>
    <dgm:pt modelId="{65F9F600-9843-4B4B-961B-52D3DE8A7B78}" type="pres">
      <dgm:prSet presAssocID="{1B330A9F-F6B1-411C-AC4A-11DE2F139782}" presName="rect3ParTxNoCh" presStyleLbl="alignAcc1" presStyleIdx="2" presStyleCnt="3">
        <dgm:presLayoutVars>
          <dgm:chMax val="1"/>
          <dgm:bulletEnabled val="1"/>
        </dgm:presLayoutVars>
      </dgm:prSet>
      <dgm:spPr/>
      <dgm:t>
        <a:bodyPr/>
        <a:lstStyle/>
        <a:p>
          <a:endParaRPr lang="en-IN"/>
        </a:p>
      </dgm:t>
    </dgm:pt>
  </dgm:ptLst>
  <dgm:cxnLst>
    <dgm:cxn modelId="{665674AC-66E5-4292-8258-E43AB0D429C4}" srcId="{C707FFC1-FEED-4B27-A651-FF40B921AEFD}" destId="{80CD40E4-B06D-47C0-8549-C0F70F463432}" srcOrd="1" destOrd="0" parTransId="{AA4A9582-D7E0-47DD-8761-9DD12ADC65B0}" sibTransId="{2D918A64-878D-458F-A69F-4BB613533C6F}"/>
    <dgm:cxn modelId="{D90C9320-74C2-45CD-AB06-C39F85711843}" type="presOf" srcId="{1B330A9F-F6B1-411C-AC4A-11DE2F139782}" destId="{65F9F600-9843-4B4B-961B-52D3DE8A7B78}" srcOrd="1" destOrd="0" presId="urn:microsoft.com/office/officeart/2005/8/layout/target3"/>
    <dgm:cxn modelId="{B2519952-9E28-4B05-B4FF-4CFB83E29E9E}" srcId="{C707FFC1-FEED-4B27-A651-FF40B921AEFD}" destId="{6E06E544-E987-477B-892C-9B53EF20B64C}" srcOrd="0" destOrd="0" parTransId="{79030BDB-6736-4372-9C83-E5F0EEF5CB51}" sibTransId="{C78C43A0-0A33-4FC1-B029-17497CCFD4F9}"/>
    <dgm:cxn modelId="{56DFCD05-AD82-43D5-B4C1-F635162CC951}" type="presOf" srcId="{80CD40E4-B06D-47C0-8549-C0F70F463432}" destId="{D9178A25-9DA3-4B05-9873-F0F18A7DAECC}" srcOrd="0" destOrd="0" presId="urn:microsoft.com/office/officeart/2005/8/layout/target3"/>
    <dgm:cxn modelId="{5DF70A5F-C9DD-4223-A8E2-13310526E4F1}" type="presOf" srcId="{80CD40E4-B06D-47C0-8549-C0F70F463432}" destId="{162E8186-462E-4E73-B569-F18A34352DBA}" srcOrd="1" destOrd="0" presId="urn:microsoft.com/office/officeart/2005/8/layout/target3"/>
    <dgm:cxn modelId="{5225E4E3-C8F6-4C18-A3D3-58D1B9929891}" type="presOf" srcId="{1B330A9F-F6B1-411C-AC4A-11DE2F139782}" destId="{D9013CE2-59C9-4823-B11F-E60B9E128817}" srcOrd="0" destOrd="0" presId="urn:microsoft.com/office/officeart/2005/8/layout/target3"/>
    <dgm:cxn modelId="{23C77D03-1401-43CF-98B5-A7BB85B73CF3}" srcId="{C707FFC1-FEED-4B27-A651-FF40B921AEFD}" destId="{1B330A9F-F6B1-411C-AC4A-11DE2F139782}" srcOrd="2" destOrd="0" parTransId="{90DDD5F7-A3C8-4762-927E-D4E87F14F8CA}" sibTransId="{5087FFB0-2C45-4B70-8A65-4DF63EB40D67}"/>
    <dgm:cxn modelId="{4A65BEEF-16DD-4F1F-865E-99124AF3D6B5}" type="presOf" srcId="{6E06E544-E987-477B-892C-9B53EF20B64C}" destId="{168D73F8-70E7-471A-B285-D7505A17FF20}" srcOrd="0" destOrd="0" presId="urn:microsoft.com/office/officeart/2005/8/layout/target3"/>
    <dgm:cxn modelId="{AAD456CE-FCF5-4431-88AA-31738B9EA7F0}" type="presOf" srcId="{C707FFC1-FEED-4B27-A651-FF40B921AEFD}" destId="{AA89A1CC-380A-4FAE-8EA8-DB59E080D921}" srcOrd="0" destOrd="0" presId="urn:microsoft.com/office/officeart/2005/8/layout/target3"/>
    <dgm:cxn modelId="{93871EC2-08FA-4054-AA43-A10FB733922F}" type="presOf" srcId="{6E06E544-E987-477B-892C-9B53EF20B64C}" destId="{B69199B2-C119-4799-96CB-0FC58DC40FEB}" srcOrd="1" destOrd="0" presId="urn:microsoft.com/office/officeart/2005/8/layout/target3"/>
    <dgm:cxn modelId="{E69611A7-5895-41C9-B3DB-4F1EAEC93726}" type="presParOf" srcId="{AA89A1CC-380A-4FAE-8EA8-DB59E080D921}" destId="{2FF13BD7-2928-4A4E-A8E6-1E2D5EF82E0D}" srcOrd="0" destOrd="0" presId="urn:microsoft.com/office/officeart/2005/8/layout/target3"/>
    <dgm:cxn modelId="{C84A5FE3-CAED-4E34-A44F-93358F37E431}" type="presParOf" srcId="{AA89A1CC-380A-4FAE-8EA8-DB59E080D921}" destId="{340B12BF-19F8-4563-9212-E561FAF38F39}" srcOrd="1" destOrd="0" presId="urn:microsoft.com/office/officeart/2005/8/layout/target3"/>
    <dgm:cxn modelId="{9B27160A-B5A2-49F3-A306-4CBA1E329963}" type="presParOf" srcId="{AA89A1CC-380A-4FAE-8EA8-DB59E080D921}" destId="{168D73F8-70E7-471A-B285-D7505A17FF20}" srcOrd="2" destOrd="0" presId="urn:microsoft.com/office/officeart/2005/8/layout/target3"/>
    <dgm:cxn modelId="{3C459931-CFA6-4239-AD2B-C811AE8FAAC6}" type="presParOf" srcId="{AA89A1CC-380A-4FAE-8EA8-DB59E080D921}" destId="{49A62D8E-F1FF-4D78-B36B-0531C1B7E481}" srcOrd="3" destOrd="0" presId="urn:microsoft.com/office/officeart/2005/8/layout/target3"/>
    <dgm:cxn modelId="{655F25E7-EEEB-4C19-B68B-3972317F3EB8}" type="presParOf" srcId="{AA89A1CC-380A-4FAE-8EA8-DB59E080D921}" destId="{69A49F57-A46E-40F6-8818-41BE4E3FE08E}" srcOrd="4" destOrd="0" presId="urn:microsoft.com/office/officeart/2005/8/layout/target3"/>
    <dgm:cxn modelId="{CCAF6112-438D-484E-B48E-933D39D62D04}" type="presParOf" srcId="{AA89A1CC-380A-4FAE-8EA8-DB59E080D921}" destId="{D9178A25-9DA3-4B05-9873-F0F18A7DAECC}" srcOrd="5" destOrd="0" presId="urn:microsoft.com/office/officeart/2005/8/layout/target3"/>
    <dgm:cxn modelId="{AF836ECE-F2A7-4F70-BA9E-7CB3BE85043A}" type="presParOf" srcId="{AA89A1CC-380A-4FAE-8EA8-DB59E080D921}" destId="{087BF2CE-FC3B-4304-8E93-ED2705A17EE4}" srcOrd="6" destOrd="0" presId="urn:microsoft.com/office/officeart/2005/8/layout/target3"/>
    <dgm:cxn modelId="{A0AE8FEA-2FE2-439B-A36C-635D1734D97F}" type="presParOf" srcId="{AA89A1CC-380A-4FAE-8EA8-DB59E080D921}" destId="{67AADA1D-3BFD-45CA-A8F8-2286C467686A}" srcOrd="7" destOrd="0" presId="urn:microsoft.com/office/officeart/2005/8/layout/target3"/>
    <dgm:cxn modelId="{F36DDCBE-99CC-4FAF-B537-C15229E0D6A5}" type="presParOf" srcId="{AA89A1CC-380A-4FAE-8EA8-DB59E080D921}" destId="{D9013CE2-59C9-4823-B11F-E60B9E128817}" srcOrd="8" destOrd="0" presId="urn:microsoft.com/office/officeart/2005/8/layout/target3"/>
    <dgm:cxn modelId="{F21FC673-483B-4002-869D-F87C4F26E74B}" type="presParOf" srcId="{AA89A1CC-380A-4FAE-8EA8-DB59E080D921}" destId="{B69199B2-C119-4799-96CB-0FC58DC40FEB}" srcOrd="9" destOrd="0" presId="urn:microsoft.com/office/officeart/2005/8/layout/target3"/>
    <dgm:cxn modelId="{5694993F-5A2C-499D-AE13-8CDC9A170AC3}" type="presParOf" srcId="{AA89A1CC-380A-4FAE-8EA8-DB59E080D921}" destId="{162E8186-462E-4E73-B569-F18A34352DBA}" srcOrd="10" destOrd="0" presId="urn:microsoft.com/office/officeart/2005/8/layout/target3"/>
    <dgm:cxn modelId="{7CFD7212-5DCD-403E-9191-076696B24559}" type="presParOf" srcId="{AA89A1CC-380A-4FAE-8EA8-DB59E080D921}" destId="{65F9F600-9843-4B4B-961B-52D3DE8A7B78}" srcOrd="11" destOrd="0" presId="urn:microsoft.com/office/officeart/2005/8/layout/targe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C5DB0D3-A7DE-4539-A4D6-A28B3FAD489F}" type="doc">
      <dgm:prSet loTypeId="urn:microsoft.com/office/officeart/2005/8/layout/vList4" loCatId="list" qsTypeId="urn:microsoft.com/office/officeart/2005/8/quickstyle/3d2" qsCatId="3D" csTypeId="urn:microsoft.com/office/officeart/2005/8/colors/colorful3" csCatId="colorful" phldr="1"/>
      <dgm:spPr/>
      <dgm:t>
        <a:bodyPr/>
        <a:lstStyle/>
        <a:p>
          <a:endParaRPr lang="en-IN"/>
        </a:p>
      </dgm:t>
    </dgm:pt>
    <dgm:pt modelId="{E81F06C2-E769-4C79-9F9E-7CE86E83FACE}">
      <dgm:prSet/>
      <dgm:spPr/>
      <dgm:t>
        <a:bodyPr/>
        <a:lstStyle/>
        <a:p>
          <a:pPr rtl="0"/>
          <a:r>
            <a:rPr lang="en-IN" b="1" dirty="0" smtClean="0"/>
            <a:t>Following the isolation and drying of a site, capillary tubes of known internal diameter are inserted into the entrance of the gingival crevice. </a:t>
          </a:r>
          <a:endParaRPr lang="en-IN" b="1" dirty="0"/>
        </a:p>
      </dgm:t>
    </dgm:pt>
    <dgm:pt modelId="{AA2B6EC0-A419-4EA0-8DD1-A86A94ADE14D}" type="parTrans" cxnId="{1B193122-5CEB-412F-97D1-11A97A21B4ED}">
      <dgm:prSet/>
      <dgm:spPr/>
      <dgm:t>
        <a:bodyPr/>
        <a:lstStyle/>
        <a:p>
          <a:endParaRPr lang="en-IN"/>
        </a:p>
      </dgm:t>
    </dgm:pt>
    <dgm:pt modelId="{7BAAB4A8-5826-4EE2-AF90-86392FAB8E20}" type="sibTrans" cxnId="{1B193122-5CEB-412F-97D1-11A97A21B4ED}">
      <dgm:prSet/>
      <dgm:spPr/>
      <dgm:t>
        <a:bodyPr/>
        <a:lstStyle/>
        <a:p>
          <a:endParaRPr lang="en-IN"/>
        </a:p>
      </dgm:t>
    </dgm:pt>
    <dgm:pt modelId="{E77A2210-26CD-437D-B027-76C6F1944E11}">
      <dgm:prSet/>
      <dgm:spPr/>
      <dgm:t>
        <a:bodyPr/>
        <a:lstStyle/>
        <a:p>
          <a:pPr rtl="0"/>
          <a:r>
            <a:rPr lang="en-IN" b="1" dirty="0" smtClean="0"/>
            <a:t>GCF from the crevice migrates into the tube by capillary action and because the internal diameter is known the volume of fluid collected can be accurately determined, by measuring the distance which the GCF has migrated.</a:t>
          </a:r>
          <a:endParaRPr lang="en-IN" b="1" dirty="0"/>
        </a:p>
      </dgm:t>
    </dgm:pt>
    <dgm:pt modelId="{4CC6224E-1300-44FE-82A6-90DC349AC583}" type="parTrans" cxnId="{D8AE4D2F-5FE3-4F9B-85F3-C9BC6DAB49EF}">
      <dgm:prSet/>
      <dgm:spPr/>
      <dgm:t>
        <a:bodyPr/>
        <a:lstStyle/>
        <a:p>
          <a:endParaRPr lang="en-IN"/>
        </a:p>
      </dgm:t>
    </dgm:pt>
    <dgm:pt modelId="{DE6E4B6C-BD32-48EE-B52B-577FEC91F651}" type="sibTrans" cxnId="{D8AE4D2F-5FE3-4F9B-85F3-C9BC6DAB49EF}">
      <dgm:prSet/>
      <dgm:spPr/>
      <dgm:t>
        <a:bodyPr/>
        <a:lstStyle/>
        <a:p>
          <a:endParaRPr lang="en-IN"/>
        </a:p>
      </dgm:t>
    </dgm:pt>
    <dgm:pt modelId="{5BDF93FE-BFF0-46D5-B698-AC89C8ADA518}">
      <dgm:prSet/>
      <dgm:spPr/>
      <dgm:t>
        <a:bodyPr/>
        <a:lstStyle/>
        <a:p>
          <a:pPr rtl="0"/>
          <a:r>
            <a:rPr lang="en-IN" b="1" dirty="0" smtClean="0"/>
            <a:t>This technique appears to be ideal as it provides an undiluted sample of ‘native’ GCF whose volume can be accurately assessed. </a:t>
          </a:r>
          <a:endParaRPr lang="en-IN" b="1" dirty="0"/>
        </a:p>
      </dgm:t>
    </dgm:pt>
    <dgm:pt modelId="{BFA7F2F8-DC22-4837-8F26-A8A5A57250F8}" type="parTrans" cxnId="{64AEFD1E-ACFA-421B-8CC7-051D0DC0CB35}">
      <dgm:prSet/>
      <dgm:spPr/>
      <dgm:t>
        <a:bodyPr/>
        <a:lstStyle/>
        <a:p>
          <a:endParaRPr lang="en-IN"/>
        </a:p>
      </dgm:t>
    </dgm:pt>
    <dgm:pt modelId="{32C42D8A-798F-48BD-BFC3-83459442A3D1}" type="sibTrans" cxnId="{64AEFD1E-ACFA-421B-8CC7-051D0DC0CB35}">
      <dgm:prSet/>
      <dgm:spPr/>
      <dgm:t>
        <a:bodyPr/>
        <a:lstStyle/>
        <a:p>
          <a:endParaRPr lang="en-IN"/>
        </a:p>
      </dgm:t>
    </dgm:pt>
    <dgm:pt modelId="{1F47D48A-193A-4036-B1E8-9974D186AC5A}" type="pres">
      <dgm:prSet presAssocID="{0C5DB0D3-A7DE-4539-A4D6-A28B3FAD489F}" presName="linear" presStyleCnt="0">
        <dgm:presLayoutVars>
          <dgm:dir/>
          <dgm:resizeHandles val="exact"/>
        </dgm:presLayoutVars>
      </dgm:prSet>
      <dgm:spPr/>
      <dgm:t>
        <a:bodyPr/>
        <a:lstStyle/>
        <a:p>
          <a:endParaRPr lang="en-IN"/>
        </a:p>
      </dgm:t>
    </dgm:pt>
    <dgm:pt modelId="{026673B8-8F7A-42E2-8AD5-1B87DCF7D4E1}" type="pres">
      <dgm:prSet presAssocID="{E81F06C2-E769-4C79-9F9E-7CE86E83FACE}" presName="comp" presStyleCnt="0"/>
      <dgm:spPr/>
    </dgm:pt>
    <dgm:pt modelId="{294EFA0D-ACD1-40DB-8B55-78C0FA17F1D2}" type="pres">
      <dgm:prSet presAssocID="{E81F06C2-E769-4C79-9F9E-7CE86E83FACE}" presName="box" presStyleLbl="node1" presStyleIdx="0" presStyleCnt="3"/>
      <dgm:spPr/>
      <dgm:t>
        <a:bodyPr/>
        <a:lstStyle/>
        <a:p>
          <a:endParaRPr lang="en-IN"/>
        </a:p>
      </dgm:t>
    </dgm:pt>
    <dgm:pt modelId="{404851CF-CB20-4F1F-BA08-1B86F34860B0}" type="pres">
      <dgm:prSet presAssocID="{E81F06C2-E769-4C79-9F9E-7CE86E83FACE}" presName="img" presStyleLbl="fgImgPlace1" presStyleIdx="0" presStyleCnt="3"/>
      <dgm:spPr>
        <a:blipFill rotWithShape="0">
          <a:blip xmlns:r="http://schemas.openxmlformats.org/officeDocument/2006/relationships" r:embed="rId1"/>
          <a:stretch>
            <a:fillRect/>
          </a:stretch>
        </a:blipFill>
      </dgm:spPr>
      <dgm:t>
        <a:bodyPr/>
        <a:lstStyle/>
        <a:p>
          <a:endParaRPr lang="en-IN"/>
        </a:p>
      </dgm:t>
    </dgm:pt>
    <dgm:pt modelId="{3BF2E9FC-6FF3-4E7A-B5AB-B1C79BFACCCA}" type="pres">
      <dgm:prSet presAssocID="{E81F06C2-E769-4C79-9F9E-7CE86E83FACE}" presName="text" presStyleLbl="node1" presStyleIdx="0" presStyleCnt="3">
        <dgm:presLayoutVars>
          <dgm:bulletEnabled val="1"/>
        </dgm:presLayoutVars>
      </dgm:prSet>
      <dgm:spPr/>
      <dgm:t>
        <a:bodyPr/>
        <a:lstStyle/>
        <a:p>
          <a:endParaRPr lang="en-IN"/>
        </a:p>
      </dgm:t>
    </dgm:pt>
    <dgm:pt modelId="{85ADD4E0-0FBE-41F4-887F-28A654382B1A}" type="pres">
      <dgm:prSet presAssocID="{7BAAB4A8-5826-4EE2-AF90-86392FAB8E20}" presName="spacer" presStyleCnt="0"/>
      <dgm:spPr/>
    </dgm:pt>
    <dgm:pt modelId="{BADBDFC7-6E12-46A5-A9AF-AF067B3A7E89}" type="pres">
      <dgm:prSet presAssocID="{E77A2210-26CD-437D-B027-76C6F1944E11}" presName="comp" presStyleCnt="0"/>
      <dgm:spPr/>
    </dgm:pt>
    <dgm:pt modelId="{D17F14E3-54D7-48A0-BB96-70A5F0400F52}" type="pres">
      <dgm:prSet presAssocID="{E77A2210-26CD-437D-B027-76C6F1944E11}" presName="box" presStyleLbl="node1" presStyleIdx="1" presStyleCnt="3"/>
      <dgm:spPr/>
      <dgm:t>
        <a:bodyPr/>
        <a:lstStyle/>
        <a:p>
          <a:endParaRPr lang="en-IN"/>
        </a:p>
      </dgm:t>
    </dgm:pt>
    <dgm:pt modelId="{9EF244E7-39E6-4718-8C3E-8ED85BC32DB0}" type="pres">
      <dgm:prSet presAssocID="{E77A2210-26CD-437D-B027-76C6F1944E11}" presName="img" presStyleLbl="fgImgPlace1" presStyleIdx="1" presStyleCnt="3"/>
      <dgm:spPr>
        <a:blipFill rotWithShape="0">
          <a:blip xmlns:r="http://schemas.openxmlformats.org/officeDocument/2006/relationships" r:embed="rId2"/>
          <a:stretch>
            <a:fillRect/>
          </a:stretch>
        </a:blipFill>
      </dgm:spPr>
      <dgm:t>
        <a:bodyPr/>
        <a:lstStyle/>
        <a:p>
          <a:endParaRPr lang="en-IN"/>
        </a:p>
      </dgm:t>
    </dgm:pt>
    <dgm:pt modelId="{FC71850A-1910-4AE8-B12A-0FDDDD668FD3}" type="pres">
      <dgm:prSet presAssocID="{E77A2210-26CD-437D-B027-76C6F1944E11}" presName="text" presStyleLbl="node1" presStyleIdx="1" presStyleCnt="3">
        <dgm:presLayoutVars>
          <dgm:bulletEnabled val="1"/>
        </dgm:presLayoutVars>
      </dgm:prSet>
      <dgm:spPr/>
      <dgm:t>
        <a:bodyPr/>
        <a:lstStyle/>
        <a:p>
          <a:endParaRPr lang="en-IN"/>
        </a:p>
      </dgm:t>
    </dgm:pt>
    <dgm:pt modelId="{E59F1158-4FDA-48B9-A4FC-B3103B1AD68A}" type="pres">
      <dgm:prSet presAssocID="{DE6E4B6C-BD32-48EE-B52B-577FEC91F651}" presName="spacer" presStyleCnt="0"/>
      <dgm:spPr/>
    </dgm:pt>
    <dgm:pt modelId="{108043DC-707E-4C31-A83E-944763BD85F6}" type="pres">
      <dgm:prSet presAssocID="{5BDF93FE-BFF0-46D5-B698-AC89C8ADA518}" presName="comp" presStyleCnt="0"/>
      <dgm:spPr/>
    </dgm:pt>
    <dgm:pt modelId="{DF9E86CA-11FD-4CF1-9C4F-E1183FB6FF8C}" type="pres">
      <dgm:prSet presAssocID="{5BDF93FE-BFF0-46D5-B698-AC89C8ADA518}" presName="box" presStyleLbl="node1" presStyleIdx="2" presStyleCnt="3"/>
      <dgm:spPr/>
      <dgm:t>
        <a:bodyPr/>
        <a:lstStyle/>
        <a:p>
          <a:endParaRPr lang="en-IN"/>
        </a:p>
      </dgm:t>
    </dgm:pt>
    <dgm:pt modelId="{6BFD9716-D107-4EF3-849D-9CE7662B764F}" type="pres">
      <dgm:prSet presAssocID="{5BDF93FE-BFF0-46D5-B698-AC89C8ADA518}" presName="img" presStyleLbl="fgImgPlace1" presStyleIdx="2" presStyleCnt="3"/>
      <dgm:spPr/>
    </dgm:pt>
    <dgm:pt modelId="{4AC2E511-1A64-4C68-932D-6C2A6E9934D4}" type="pres">
      <dgm:prSet presAssocID="{5BDF93FE-BFF0-46D5-B698-AC89C8ADA518}" presName="text" presStyleLbl="node1" presStyleIdx="2" presStyleCnt="3">
        <dgm:presLayoutVars>
          <dgm:bulletEnabled val="1"/>
        </dgm:presLayoutVars>
      </dgm:prSet>
      <dgm:spPr/>
      <dgm:t>
        <a:bodyPr/>
        <a:lstStyle/>
        <a:p>
          <a:endParaRPr lang="en-IN"/>
        </a:p>
      </dgm:t>
    </dgm:pt>
  </dgm:ptLst>
  <dgm:cxnLst>
    <dgm:cxn modelId="{2CB4116D-7753-4C60-BB90-229D1268F039}" type="presOf" srcId="{E81F06C2-E769-4C79-9F9E-7CE86E83FACE}" destId="{294EFA0D-ACD1-40DB-8B55-78C0FA17F1D2}" srcOrd="0" destOrd="0" presId="urn:microsoft.com/office/officeart/2005/8/layout/vList4"/>
    <dgm:cxn modelId="{2CBFDC46-377F-4FC9-A476-8EA8359B6A70}" type="presOf" srcId="{E77A2210-26CD-437D-B027-76C6F1944E11}" destId="{D17F14E3-54D7-48A0-BB96-70A5F0400F52}" srcOrd="0" destOrd="0" presId="urn:microsoft.com/office/officeart/2005/8/layout/vList4"/>
    <dgm:cxn modelId="{E482671F-9904-485A-A2E1-1B7E06E9781A}" type="presOf" srcId="{E77A2210-26CD-437D-B027-76C6F1944E11}" destId="{FC71850A-1910-4AE8-B12A-0FDDDD668FD3}" srcOrd="1" destOrd="0" presId="urn:microsoft.com/office/officeart/2005/8/layout/vList4"/>
    <dgm:cxn modelId="{1B193122-5CEB-412F-97D1-11A97A21B4ED}" srcId="{0C5DB0D3-A7DE-4539-A4D6-A28B3FAD489F}" destId="{E81F06C2-E769-4C79-9F9E-7CE86E83FACE}" srcOrd="0" destOrd="0" parTransId="{AA2B6EC0-A419-4EA0-8DD1-A86A94ADE14D}" sibTransId="{7BAAB4A8-5826-4EE2-AF90-86392FAB8E20}"/>
    <dgm:cxn modelId="{B11A6074-A2AB-410D-93E0-23F1F466DDA9}" type="presOf" srcId="{5BDF93FE-BFF0-46D5-B698-AC89C8ADA518}" destId="{4AC2E511-1A64-4C68-932D-6C2A6E9934D4}" srcOrd="1" destOrd="0" presId="urn:microsoft.com/office/officeart/2005/8/layout/vList4"/>
    <dgm:cxn modelId="{C8FD7CDE-52CE-4BA5-9F3F-90F97A063793}" type="presOf" srcId="{E81F06C2-E769-4C79-9F9E-7CE86E83FACE}" destId="{3BF2E9FC-6FF3-4E7A-B5AB-B1C79BFACCCA}" srcOrd="1" destOrd="0" presId="urn:microsoft.com/office/officeart/2005/8/layout/vList4"/>
    <dgm:cxn modelId="{E47911D8-1F23-423D-8397-8A70553903F0}" type="presOf" srcId="{5BDF93FE-BFF0-46D5-B698-AC89C8ADA518}" destId="{DF9E86CA-11FD-4CF1-9C4F-E1183FB6FF8C}" srcOrd="0" destOrd="0" presId="urn:microsoft.com/office/officeart/2005/8/layout/vList4"/>
    <dgm:cxn modelId="{D8AE4D2F-5FE3-4F9B-85F3-C9BC6DAB49EF}" srcId="{0C5DB0D3-A7DE-4539-A4D6-A28B3FAD489F}" destId="{E77A2210-26CD-437D-B027-76C6F1944E11}" srcOrd="1" destOrd="0" parTransId="{4CC6224E-1300-44FE-82A6-90DC349AC583}" sibTransId="{DE6E4B6C-BD32-48EE-B52B-577FEC91F651}"/>
    <dgm:cxn modelId="{64AEFD1E-ACFA-421B-8CC7-051D0DC0CB35}" srcId="{0C5DB0D3-A7DE-4539-A4D6-A28B3FAD489F}" destId="{5BDF93FE-BFF0-46D5-B698-AC89C8ADA518}" srcOrd="2" destOrd="0" parTransId="{BFA7F2F8-DC22-4837-8F26-A8A5A57250F8}" sibTransId="{32C42D8A-798F-48BD-BFC3-83459442A3D1}"/>
    <dgm:cxn modelId="{4B819DB5-73D5-46B5-895E-B4A779B16556}" type="presOf" srcId="{0C5DB0D3-A7DE-4539-A4D6-A28B3FAD489F}" destId="{1F47D48A-193A-4036-B1E8-9974D186AC5A}" srcOrd="0" destOrd="0" presId="urn:microsoft.com/office/officeart/2005/8/layout/vList4"/>
    <dgm:cxn modelId="{AC855A36-07FF-4813-824C-0526AAC1AFA5}" type="presParOf" srcId="{1F47D48A-193A-4036-B1E8-9974D186AC5A}" destId="{026673B8-8F7A-42E2-8AD5-1B87DCF7D4E1}" srcOrd="0" destOrd="0" presId="urn:microsoft.com/office/officeart/2005/8/layout/vList4"/>
    <dgm:cxn modelId="{1F539B5A-76DC-49A3-BD16-D4B7430F65CB}" type="presParOf" srcId="{026673B8-8F7A-42E2-8AD5-1B87DCF7D4E1}" destId="{294EFA0D-ACD1-40DB-8B55-78C0FA17F1D2}" srcOrd="0" destOrd="0" presId="urn:microsoft.com/office/officeart/2005/8/layout/vList4"/>
    <dgm:cxn modelId="{78FEC185-A2BA-40E5-8296-B0ED7E56D105}" type="presParOf" srcId="{026673B8-8F7A-42E2-8AD5-1B87DCF7D4E1}" destId="{404851CF-CB20-4F1F-BA08-1B86F34860B0}" srcOrd="1" destOrd="0" presId="urn:microsoft.com/office/officeart/2005/8/layout/vList4"/>
    <dgm:cxn modelId="{8C06A519-086C-4EEB-9721-C2B00EF776E1}" type="presParOf" srcId="{026673B8-8F7A-42E2-8AD5-1B87DCF7D4E1}" destId="{3BF2E9FC-6FF3-4E7A-B5AB-B1C79BFACCCA}" srcOrd="2" destOrd="0" presId="urn:microsoft.com/office/officeart/2005/8/layout/vList4"/>
    <dgm:cxn modelId="{084714C2-C5EE-446F-A781-7DF1EFA0A3F4}" type="presParOf" srcId="{1F47D48A-193A-4036-B1E8-9974D186AC5A}" destId="{85ADD4E0-0FBE-41F4-887F-28A654382B1A}" srcOrd="1" destOrd="0" presId="urn:microsoft.com/office/officeart/2005/8/layout/vList4"/>
    <dgm:cxn modelId="{C97E7F4F-1629-4EEC-9207-754F91A88D4B}" type="presParOf" srcId="{1F47D48A-193A-4036-B1E8-9974D186AC5A}" destId="{BADBDFC7-6E12-46A5-A9AF-AF067B3A7E89}" srcOrd="2" destOrd="0" presId="urn:microsoft.com/office/officeart/2005/8/layout/vList4"/>
    <dgm:cxn modelId="{85B14FE9-9DB2-4BFD-9423-1C06DAAE0E62}" type="presParOf" srcId="{BADBDFC7-6E12-46A5-A9AF-AF067B3A7E89}" destId="{D17F14E3-54D7-48A0-BB96-70A5F0400F52}" srcOrd="0" destOrd="0" presId="urn:microsoft.com/office/officeart/2005/8/layout/vList4"/>
    <dgm:cxn modelId="{E6FDE27B-0988-411D-8634-6917530FD526}" type="presParOf" srcId="{BADBDFC7-6E12-46A5-A9AF-AF067B3A7E89}" destId="{9EF244E7-39E6-4718-8C3E-8ED85BC32DB0}" srcOrd="1" destOrd="0" presId="urn:microsoft.com/office/officeart/2005/8/layout/vList4"/>
    <dgm:cxn modelId="{76193947-069B-4E54-92D3-EA9B08AF02B1}" type="presParOf" srcId="{BADBDFC7-6E12-46A5-A9AF-AF067B3A7E89}" destId="{FC71850A-1910-4AE8-B12A-0FDDDD668FD3}" srcOrd="2" destOrd="0" presId="urn:microsoft.com/office/officeart/2005/8/layout/vList4"/>
    <dgm:cxn modelId="{7392B653-BBBB-47DC-8BFD-5A317AC83456}" type="presParOf" srcId="{1F47D48A-193A-4036-B1E8-9974D186AC5A}" destId="{E59F1158-4FDA-48B9-A4FC-B3103B1AD68A}" srcOrd="3" destOrd="0" presId="urn:microsoft.com/office/officeart/2005/8/layout/vList4"/>
    <dgm:cxn modelId="{0B5039E3-4E20-451A-B016-55B0EB81E471}" type="presParOf" srcId="{1F47D48A-193A-4036-B1E8-9974D186AC5A}" destId="{108043DC-707E-4C31-A83E-944763BD85F6}" srcOrd="4" destOrd="0" presId="urn:microsoft.com/office/officeart/2005/8/layout/vList4"/>
    <dgm:cxn modelId="{AA87E98C-AC20-41D2-82B8-7364FF4A2599}" type="presParOf" srcId="{108043DC-707E-4C31-A83E-944763BD85F6}" destId="{DF9E86CA-11FD-4CF1-9C4F-E1183FB6FF8C}" srcOrd="0" destOrd="0" presId="urn:microsoft.com/office/officeart/2005/8/layout/vList4"/>
    <dgm:cxn modelId="{F32A7B35-F526-4807-9264-2EC33F2727A2}" type="presParOf" srcId="{108043DC-707E-4C31-A83E-944763BD85F6}" destId="{6BFD9716-D107-4EF3-849D-9CE7662B764F}" srcOrd="1" destOrd="0" presId="urn:microsoft.com/office/officeart/2005/8/layout/vList4"/>
    <dgm:cxn modelId="{9194B2A4-9752-47FD-9284-B41174D1323C}" type="presParOf" srcId="{108043DC-707E-4C31-A83E-944763BD85F6}" destId="{4AC2E511-1A64-4C68-932D-6C2A6E9934D4}" srcOrd="2" destOrd="0" presId="urn:microsoft.com/office/officeart/2005/8/layout/vList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2A20046-F74B-4E6C-AEF7-652467870745}">
      <dsp:nvSpPr>
        <dsp:cNvPr id="0" name=""/>
        <dsp:cNvSpPr/>
      </dsp:nvSpPr>
      <dsp:spPr>
        <a:xfrm>
          <a:off x="0" y="475252"/>
          <a:ext cx="7344816" cy="2937926"/>
        </a:xfrm>
        <a:prstGeom prst="leftRightRibb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9E107D3-1863-4A6C-8411-308C02261AC4}">
      <dsp:nvSpPr>
        <dsp:cNvPr id="0" name=""/>
        <dsp:cNvSpPr/>
      </dsp:nvSpPr>
      <dsp:spPr>
        <a:xfrm>
          <a:off x="881377" y="989389"/>
          <a:ext cx="2423789" cy="1439583"/>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13792" rIns="0" bIns="121920" numCol="1" spcCol="1270" anchor="ctr" anchorCtr="0">
          <a:noAutofit/>
        </a:bodyPr>
        <a:lstStyle/>
        <a:p>
          <a:pPr lvl="0" algn="ctr" defTabSz="1422400">
            <a:lnSpc>
              <a:spcPct val="90000"/>
            </a:lnSpc>
            <a:spcBef>
              <a:spcPct val="0"/>
            </a:spcBef>
            <a:spcAft>
              <a:spcPct val="35000"/>
            </a:spcAft>
          </a:pPr>
          <a:r>
            <a:rPr lang="en-IN" sz="3200" b="1" kern="1200" dirty="0" smtClean="0">
              <a:solidFill>
                <a:srgbClr val="FFFF00"/>
              </a:solidFill>
            </a:rPr>
            <a:t>EXUDATE </a:t>
          </a:r>
          <a:endParaRPr lang="en-IN" sz="3200" b="1" kern="1200" dirty="0">
            <a:solidFill>
              <a:srgbClr val="FFFF00"/>
            </a:solidFill>
          </a:endParaRPr>
        </a:p>
      </dsp:txBody>
      <dsp:txXfrm>
        <a:off x="881377" y="989389"/>
        <a:ext cx="2423789" cy="1439583"/>
      </dsp:txXfrm>
    </dsp:sp>
    <dsp:sp modelId="{3C05DDCD-AC32-47F9-B341-FE8249BE32B6}">
      <dsp:nvSpPr>
        <dsp:cNvPr id="0" name=""/>
        <dsp:cNvSpPr/>
      </dsp:nvSpPr>
      <dsp:spPr>
        <a:xfrm>
          <a:off x="3672408" y="1459458"/>
          <a:ext cx="2864478" cy="1439583"/>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13792" rIns="0" bIns="121920" numCol="1" spcCol="1270" anchor="ctr" anchorCtr="0">
          <a:noAutofit/>
        </a:bodyPr>
        <a:lstStyle/>
        <a:p>
          <a:pPr lvl="0" algn="ctr" defTabSz="1422400">
            <a:lnSpc>
              <a:spcPct val="90000"/>
            </a:lnSpc>
            <a:spcBef>
              <a:spcPct val="0"/>
            </a:spcBef>
            <a:spcAft>
              <a:spcPct val="35000"/>
            </a:spcAft>
          </a:pPr>
          <a:r>
            <a:rPr lang="en-IN" sz="3200" b="1" kern="1200" dirty="0" smtClean="0">
              <a:solidFill>
                <a:srgbClr val="FFFF00"/>
              </a:solidFill>
            </a:rPr>
            <a:t>TRANSUDATE</a:t>
          </a:r>
          <a:endParaRPr lang="en-IN" sz="3200" b="1" kern="1200" dirty="0">
            <a:solidFill>
              <a:srgbClr val="FFFF00"/>
            </a:solidFill>
          </a:endParaRPr>
        </a:p>
      </dsp:txBody>
      <dsp:txXfrm>
        <a:off x="3672408" y="1459458"/>
        <a:ext cx="2864478" cy="143958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FB5FD4E-F235-4D90-9BF5-CDC6C22F2A67}">
      <dsp:nvSpPr>
        <dsp:cNvPr id="0" name=""/>
        <dsp:cNvSpPr/>
      </dsp:nvSpPr>
      <dsp:spPr>
        <a:xfrm>
          <a:off x="0" y="0"/>
          <a:ext cx="6583680" cy="1242888"/>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IN" sz="2400" b="1" kern="1200" dirty="0" smtClean="0"/>
            <a:t>At a clinically healthy gingival crevice</a:t>
          </a:r>
          <a:endParaRPr lang="en-IN" sz="2400" kern="1200" dirty="0"/>
        </a:p>
      </dsp:txBody>
      <dsp:txXfrm>
        <a:off x="0" y="0"/>
        <a:ext cx="5210288" cy="1242888"/>
      </dsp:txXfrm>
    </dsp:sp>
    <dsp:sp modelId="{28548C4E-AB74-46DD-A009-8A025F50B992}">
      <dsp:nvSpPr>
        <dsp:cNvPr id="0" name=""/>
        <dsp:cNvSpPr/>
      </dsp:nvSpPr>
      <dsp:spPr>
        <a:xfrm>
          <a:off x="551383" y="1468867"/>
          <a:ext cx="6583680" cy="1242888"/>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IN" sz="2400" b="1" kern="1200" dirty="0" smtClean="0"/>
            <a:t>Bacterial plaque would result in the accumulation of high molecular weight molecules. </a:t>
          </a:r>
          <a:endParaRPr lang="en-IN" sz="2000" b="1" kern="1200" dirty="0"/>
        </a:p>
      </dsp:txBody>
      <dsp:txXfrm>
        <a:off x="551383" y="1468867"/>
        <a:ext cx="5224419" cy="1242888"/>
      </dsp:txXfrm>
    </dsp:sp>
    <dsp:sp modelId="{75F029D3-ADFC-4FB3-8545-91DA623ECE0D}">
      <dsp:nvSpPr>
        <dsp:cNvPr id="0" name=""/>
        <dsp:cNvSpPr/>
      </dsp:nvSpPr>
      <dsp:spPr>
        <a:xfrm>
          <a:off x="1094536" y="2937735"/>
          <a:ext cx="6583680" cy="1242888"/>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IN" sz="2000" b="1" kern="1200" dirty="0" smtClean="0"/>
            <a:t>These would permeate the intercellular regions of the epithelium, but would then be limited by the basement membrane. </a:t>
          </a:r>
          <a:endParaRPr lang="en-IN" sz="2000" b="1" kern="1200" dirty="0"/>
        </a:p>
      </dsp:txBody>
      <dsp:txXfrm>
        <a:off x="1094536" y="2937735"/>
        <a:ext cx="5232649" cy="1242888"/>
      </dsp:txXfrm>
    </dsp:sp>
    <dsp:sp modelId="{61E25573-6F6F-4461-85F1-20325411B39D}">
      <dsp:nvSpPr>
        <dsp:cNvPr id="0" name=""/>
        <dsp:cNvSpPr/>
      </dsp:nvSpPr>
      <dsp:spPr>
        <a:xfrm>
          <a:off x="1645920" y="4406602"/>
          <a:ext cx="6583680" cy="1242888"/>
        </a:xfrm>
        <a:prstGeom prst="roundRect">
          <a:avLst>
            <a:gd name="adj" fmla="val 1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IN" sz="2000" b="1" kern="1200" dirty="0" smtClean="0"/>
            <a:t>An osmotic gradient will be produce which would induce the flow of interstitial fluid from the connective tissue to the gingival </a:t>
          </a:r>
          <a:r>
            <a:rPr lang="en-IN" sz="2000" b="1" kern="1200" dirty="0" err="1" smtClean="0"/>
            <a:t>sulcus</a:t>
          </a:r>
          <a:r>
            <a:rPr lang="en-IN" sz="2000" b="1" kern="1200" dirty="0" smtClean="0"/>
            <a:t>.</a:t>
          </a:r>
          <a:endParaRPr lang="en-IN" sz="2000" b="1" kern="1200" dirty="0"/>
        </a:p>
      </dsp:txBody>
      <dsp:txXfrm>
        <a:off x="1645920" y="4406602"/>
        <a:ext cx="5224419" cy="1242888"/>
      </dsp:txXfrm>
    </dsp:sp>
    <dsp:sp modelId="{4E00BCD5-EC8B-4149-AD45-7630E8A05A11}">
      <dsp:nvSpPr>
        <dsp:cNvPr id="0" name=""/>
        <dsp:cNvSpPr/>
      </dsp:nvSpPr>
      <dsp:spPr>
        <a:xfrm>
          <a:off x="5775802" y="951939"/>
          <a:ext cx="807877" cy="807877"/>
        </a:xfrm>
        <a:prstGeom prst="downArrow">
          <a:avLst>
            <a:gd name="adj1" fmla="val 55000"/>
            <a:gd name="adj2" fmla="val 45000"/>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IN" sz="3600" kern="1200"/>
        </a:p>
      </dsp:txBody>
      <dsp:txXfrm>
        <a:off x="5775802" y="951939"/>
        <a:ext cx="807877" cy="807877"/>
      </dsp:txXfrm>
    </dsp:sp>
    <dsp:sp modelId="{BDE67D87-2F23-47EA-98D2-CD5E4E61BDBB}">
      <dsp:nvSpPr>
        <dsp:cNvPr id="0" name=""/>
        <dsp:cNvSpPr/>
      </dsp:nvSpPr>
      <dsp:spPr>
        <a:xfrm>
          <a:off x="6327185" y="2420806"/>
          <a:ext cx="807877" cy="807877"/>
        </a:xfrm>
        <a:prstGeom prst="downArrow">
          <a:avLst>
            <a:gd name="adj1" fmla="val 55000"/>
            <a:gd name="adj2" fmla="val 45000"/>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IN" sz="3600" kern="1200"/>
        </a:p>
      </dsp:txBody>
      <dsp:txXfrm>
        <a:off x="6327185" y="2420806"/>
        <a:ext cx="807877" cy="807877"/>
      </dsp:txXfrm>
    </dsp:sp>
    <dsp:sp modelId="{AA0A3CDF-4B30-4021-81B7-500AD8EB8EDC}">
      <dsp:nvSpPr>
        <dsp:cNvPr id="0" name=""/>
        <dsp:cNvSpPr/>
      </dsp:nvSpPr>
      <dsp:spPr>
        <a:xfrm>
          <a:off x="6870339" y="3889674"/>
          <a:ext cx="807877" cy="807877"/>
        </a:xfrm>
        <a:prstGeom prst="downArrow">
          <a:avLst>
            <a:gd name="adj1" fmla="val 55000"/>
            <a:gd name="adj2" fmla="val 45000"/>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IN" sz="3600" kern="1200"/>
        </a:p>
      </dsp:txBody>
      <dsp:txXfrm>
        <a:off x="6870339" y="3889674"/>
        <a:ext cx="807877" cy="807877"/>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1182B61-6163-4D21-8B7B-E00F6CEAF34F}">
      <dsp:nvSpPr>
        <dsp:cNvPr id="0" name=""/>
        <dsp:cNvSpPr/>
      </dsp:nvSpPr>
      <dsp:spPr>
        <a:xfrm>
          <a:off x="0" y="0"/>
          <a:ext cx="3953780" cy="4525963"/>
        </a:xfrm>
        <a:prstGeom prst="triangl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E91B5AF9-7E1E-4BFA-9AE5-7F711D8E6A49}">
      <dsp:nvSpPr>
        <dsp:cNvPr id="0" name=""/>
        <dsp:cNvSpPr/>
      </dsp:nvSpPr>
      <dsp:spPr>
        <a:xfrm>
          <a:off x="1976890" y="453038"/>
          <a:ext cx="2569957" cy="1608838"/>
        </a:xfrm>
        <a:prstGeom prst="round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IN" sz="2000" b="1" kern="1200" dirty="0" smtClean="0">
              <a:solidFill>
                <a:srgbClr val="C00000"/>
              </a:solidFill>
            </a:rPr>
            <a:t>INTRACREVICULAR</a:t>
          </a:r>
          <a:endParaRPr lang="en-IN" sz="2000" b="1" kern="1200" dirty="0">
            <a:solidFill>
              <a:srgbClr val="C00000"/>
            </a:solidFill>
          </a:endParaRPr>
        </a:p>
      </dsp:txBody>
      <dsp:txXfrm>
        <a:off x="1976890" y="453038"/>
        <a:ext cx="2569957" cy="1608838"/>
      </dsp:txXfrm>
    </dsp:sp>
    <dsp:sp modelId="{ABF1FD64-CBCE-4406-82C3-A87BB6720860}">
      <dsp:nvSpPr>
        <dsp:cNvPr id="0" name=""/>
        <dsp:cNvSpPr/>
      </dsp:nvSpPr>
      <dsp:spPr>
        <a:xfrm>
          <a:off x="1976890" y="2262981"/>
          <a:ext cx="2569957" cy="1608838"/>
        </a:xfrm>
        <a:prstGeom prst="roundRect">
          <a:avLst/>
        </a:prstGeom>
        <a:solidFill>
          <a:schemeClr val="lt1">
            <a:alpha val="90000"/>
            <a:hueOff val="0"/>
            <a:satOff val="0"/>
            <a:lumOff val="0"/>
            <a:alphaOff val="0"/>
          </a:schemeClr>
        </a:solidFill>
        <a:ln w="9525" cap="flat" cmpd="sng" algn="ctr">
          <a:solidFill>
            <a:schemeClr val="accent3">
              <a:hueOff val="11250264"/>
              <a:satOff val="-16880"/>
              <a:lumOff val="-2745"/>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IN" sz="2000" b="1" kern="1200" dirty="0" smtClean="0">
              <a:solidFill>
                <a:srgbClr val="C00000"/>
              </a:solidFill>
            </a:rPr>
            <a:t>EXTRACREVICULAR</a:t>
          </a:r>
          <a:endParaRPr lang="en-IN" sz="2000" b="1" kern="1200" dirty="0">
            <a:solidFill>
              <a:srgbClr val="C00000"/>
            </a:solidFill>
          </a:endParaRPr>
        </a:p>
      </dsp:txBody>
      <dsp:txXfrm>
        <a:off x="1976890" y="2262981"/>
        <a:ext cx="2569957" cy="1608838"/>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9534097-BF22-4939-95AE-9C314A27FDB9}">
      <dsp:nvSpPr>
        <dsp:cNvPr id="0" name=""/>
        <dsp:cNvSpPr/>
      </dsp:nvSpPr>
      <dsp:spPr>
        <a:xfrm>
          <a:off x="1788938" y="0"/>
          <a:ext cx="4857402" cy="4857402"/>
        </a:xfrm>
        <a:prstGeom prst="diamond">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72D19087-66DD-44EF-8FBA-2B47BBBEB13B}">
      <dsp:nvSpPr>
        <dsp:cNvPr id="0" name=""/>
        <dsp:cNvSpPr/>
      </dsp:nvSpPr>
      <dsp:spPr>
        <a:xfrm>
          <a:off x="2250391" y="461453"/>
          <a:ext cx="1894387" cy="1894387"/>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IN" sz="2000" b="1" kern="1200" dirty="0" smtClean="0"/>
            <a:t>Gingival washing methods</a:t>
          </a:r>
          <a:endParaRPr lang="en-IN" sz="2000" kern="1200" dirty="0"/>
        </a:p>
      </dsp:txBody>
      <dsp:txXfrm>
        <a:off x="2250391" y="461453"/>
        <a:ext cx="1894387" cy="1894387"/>
      </dsp:txXfrm>
    </dsp:sp>
    <dsp:sp modelId="{7924F1D8-5EE2-48B2-BEBB-337A06A0F0E7}">
      <dsp:nvSpPr>
        <dsp:cNvPr id="0" name=""/>
        <dsp:cNvSpPr/>
      </dsp:nvSpPr>
      <dsp:spPr>
        <a:xfrm>
          <a:off x="4290501" y="461453"/>
          <a:ext cx="1894387" cy="1894387"/>
        </a:xfrm>
        <a:prstGeom prst="roundRect">
          <a:avLst/>
        </a:prstGeom>
        <a:gradFill rotWithShape="0">
          <a:gsLst>
            <a:gs pos="0">
              <a:schemeClr val="accent2">
                <a:hueOff val="1560506"/>
                <a:satOff val="-1946"/>
                <a:lumOff val="458"/>
                <a:alphaOff val="0"/>
                <a:shade val="51000"/>
                <a:satMod val="130000"/>
              </a:schemeClr>
            </a:gs>
            <a:gs pos="80000">
              <a:schemeClr val="accent2">
                <a:hueOff val="1560506"/>
                <a:satOff val="-1946"/>
                <a:lumOff val="458"/>
                <a:alphaOff val="0"/>
                <a:shade val="93000"/>
                <a:satMod val="130000"/>
              </a:schemeClr>
            </a:gs>
            <a:gs pos="100000">
              <a:schemeClr val="accent2">
                <a:hueOff val="1560506"/>
                <a:satOff val="-1946"/>
                <a:lumOff val="45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IN" sz="2000" b="1" kern="1200" dirty="0" smtClean="0"/>
            <a:t>Capillary tubing or micropipettes</a:t>
          </a:r>
          <a:endParaRPr lang="en-IN" sz="2000" kern="1200" dirty="0"/>
        </a:p>
      </dsp:txBody>
      <dsp:txXfrm>
        <a:off x="4290501" y="461453"/>
        <a:ext cx="1894387" cy="1894387"/>
      </dsp:txXfrm>
    </dsp:sp>
    <dsp:sp modelId="{79276338-0A18-4661-AAC7-FC3011046F14}">
      <dsp:nvSpPr>
        <dsp:cNvPr id="0" name=""/>
        <dsp:cNvSpPr/>
      </dsp:nvSpPr>
      <dsp:spPr>
        <a:xfrm>
          <a:off x="2250391" y="2501562"/>
          <a:ext cx="1894387" cy="1894387"/>
        </a:xfrm>
        <a:prstGeom prst="roundRect">
          <a:avLst/>
        </a:prstGeom>
        <a:gradFill rotWithShape="0">
          <a:gsLst>
            <a:gs pos="0">
              <a:schemeClr val="accent2">
                <a:hueOff val="3121013"/>
                <a:satOff val="-3893"/>
                <a:lumOff val="915"/>
                <a:alphaOff val="0"/>
                <a:shade val="51000"/>
                <a:satMod val="130000"/>
              </a:schemeClr>
            </a:gs>
            <a:gs pos="80000">
              <a:schemeClr val="accent2">
                <a:hueOff val="3121013"/>
                <a:satOff val="-3893"/>
                <a:lumOff val="915"/>
                <a:alphaOff val="0"/>
                <a:shade val="93000"/>
                <a:satMod val="130000"/>
              </a:schemeClr>
            </a:gs>
            <a:gs pos="100000">
              <a:schemeClr val="accent2">
                <a:hueOff val="3121013"/>
                <a:satOff val="-3893"/>
                <a:lumOff val="91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IN" sz="2000" b="1" kern="1200" dirty="0" smtClean="0"/>
            <a:t>Absorbent filter paper strips</a:t>
          </a:r>
          <a:endParaRPr lang="en-IN" sz="2000" kern="1200" dirty="0"/>
        </a:p>
      </dsp:txBody>
      <dsp:txXfrm>
        <a:off x="2250391" y="2501562"/>
        <a:ext cx="1894387" cy="1894387"/>
      </dsp:txXfrm>
    </dsp:sp>
    <dsp:sp modelId="{A9FF6743-211D-46B8-BC18-36A3DE34C30C}">
      <dsp:nvSpPr>
        <dsp:cNvPr id="0" name=""/>
        <dsp:cNvSpPr/>
      </dsp:nvSpPr>
      <dsp:spPr>
        <a:xfrm>
          <a:off x="4290501" y="2501562"/>
          <a:ext cx="1894387" cy="1894387"/>
        </a:xfrm>
        <a:prstGeom prst="roundRect">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b="1" kern="1200" dirty="0" err="1" smtClean="0"/>
            <a:t>Preweighed</a:t>
          </a:r>
          <a:r>
            <a:rPr lang="en-US" sz="2000" b="1" kern="1200" dirty="0" smtClean="0"/>
            <a:t> twisted threads  </a:t>
          </a:r>
          <a:endParaRPr lang="en-IN" sz="2000" b="1" kern="1200" dirty="0"/>
        </a:p>
      </dsp:txBody>
      <dsp:txXfrm>
        <a:off x="4290501" y="2501562"/>
        <a:ext cx="1894387" cy="1894387"/>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AB5F351-70CE-4610-B2D0-274091E1D286}">
      <dsp:nvSpPr>
        <dsp:cNvPr id="0" name=""/>
        <dsp:cNvSpPr/>
      </dsp:nvSpPr>
      <dsp:spPr>
        <a:xfrm>
          <a:off x="0" y="0"/>
          <a:ext cx="4525963" cy="4525963"/>
        </a:xfrm>
        <a:prstGeom prst="pie">
          <a:avLst>
            <a:gd name="adj1" fmla="val 5400000"/>
            <a:gd name="adj2" fmla="val 1620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1F6EED6-E8F3-480E-88F4-8C864F6EEA2E}">
      <dsp:nvSpPr>
        <dsp:cNvPr id="0" name=""/>
        <dsp:cNvSpPr/>
      </dsp:nvSpPr>
      <dsp:spPr>
        <a:xfrm>
          <a:off x="2262981" y="0"/>
          <a:ext cx="5966618" cy="4525963"/>
        </a:xfrm>
        <a:prstGeom prst="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2870" tIns="102870" rIns="102870" bIns="102870" numCol="1" spcCol="1270" anchor="ctr" anchorCtr="0">
          <a:noAutofit/>
        </a:bodyPr>
        <a:lstStyle/>
        <a:p>
          <a:pPr lvl="0" algn="just" defTabSz="1200150" rtl="0">
            <a:lnSpc>
              <a:spcPct val="90000"/>
            </a:lnSpc>
            <a:spcBef>
              <a:spcPct val="0"/>
            </a:spcBef>
            <a:spcAft>
              <a:spcPct val="35000"/>
            </a:spcAft>
          </a:pPr>
          <a:r>
            <a:rPr lang="en-IN" sz="2700" b="1" kern="1200" dirty="0" smtClean="0">
              <a:solidFill>
                <a:srgbClr val="7030A0"/>
              </a:solidFill>
            </a:rPr>
            <a:t>Involved the instillation and re-aspiration of 10ml of Hanks’ balanced salt solution at the </a:t>
          </a:r>
          <a:r>
            <a:rPr lang="en-IN" sz="2700" b="1" kern="1200" dirty="0" err="1" smtClean="0">
              <a:solidFill>
                <a:srgbClr val="7030A0"/>
              </a:solidFill>
            </a:rPr>
            <a:t>interdental</a:t>
          </a:r>
          <a:r>
            <a:rPr lang="en-IN" sz="2700" b="1" kern="1200" dirty="0" smtClean="0">
              <a:solidFill>
                <a:srgbClr val="7030A0"/>
              </a:solidFill>
            </a:rPr>
            <a:t> papilla. </a:t>
          </a:r>
          <a:endParaRPr lang="en-IN" sz="2700" kern="1200" dirty="0">
            <a:solidFill>
              <a:srgbClr val="7030A0"/>
            </a:solidFill>
          </a:endParaRPr>
        </a:p>
      </dsp:txBody>
      <dsp:txXfrm>
        <a:off x="2262981" y="0"/>
        <a:ext cx="5966618" cy="1357791"/>
      </dsp:txXfrm>
    </dsp:sp>
    <dsp:sp modelId="{34609704-56A6-44B6-A635-ED85F3AA5F99}">
      <dsp:nvSpPr>
        <dsp:cNvPr id="0" name=""/>
        <dsp:cNvSpPr/>
      </dsp:nvSpPr>
      <dsp:spPr>
        <a:xfrm>
          <a:off x="792044" y="1357791"/>
          <a:ext cx="2941873" cy="2941873"/>
        </a:xfrm>
        <a:prstGeom prst="pie">
          <a:avLst>
            <a:gd name="adj1" fmla="val 5400000"/>
            <a:gd name="adj2" fmla="val 16200000"/>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D2E026FF-B8CD-49EF-BA54-0B70E417FE59}">
      <dsp:nvSpPr>
        <dsp:cNvPr id="0" name=""/>
        <dsp:cNvSpPr/>
      </dsp:nvSpPr>
      <dsp:spPr>
        <a:xfrm>
          <a:off x="2262981" y="1357791"/>
          <a:ext cx="5966618" cy="2941873"/>
        </a:xfrm>
        <a:prstGeom prst="rect">
          <a:avLst/>
        </a:prstGeom>
        <a:solidFill>
          <a:schemeClr val="lt1">
            <a:alpha val="90000"/>
            <a:hueOff val="0"/>
            <a:satOff val="0"/>
            <a:lumOff val="0"/>
            <a:alphaOff val="0"/>
          </a:schemeClr>
        </a:solidFill>
        <a:ln w="9525" cap="flat" cmpd="sng" algn="ctr">
          <a:solidFill>
            <a:schemeClr val="accent3">
              <a:hueOff val="5625132"/>
              <a:satOff val="-8440"/>
              <a:lumOff val="-1373"/>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2870" tIns="102870" rIns="102870" bIns="102870" numCol="1" spcCol="1270" anchor="ctr" anchorCtr="0">
          <a:noAutofit/>
        </a:bodyPr>
        <a:lstStyle/>
        <a:p>
          <a:pPr lvl="0" algn="just" defTabSz="1200150" rtl="0">
            <a:lnSpc>
              <a:spcPct val="90000"/>
            </a:lnSpc>
            <a:spcBef>
              <a:spcPct val="0"/>
            </a:spcBef>
            <a:spcAft>
              <a:spcPct val="35000"/>
            </a:spcAft>
          </a:pPr>
          <a:r>
            <a:rPr lang="en-IN" sz="2700" b="1" kern="1200" dirty="0" smtClean="0">
              <a:solidFill>
                <a:srgbClr val="7030A0"/>
              </a:solidFill>
            </a:rPr>
            <a:t>This process was repeated 12 times to allow thorough mixing of the transport solution and GCF. </a:t>
          </a:r>
          <a:endParaRPr lang="en-IN" sz="2700" kern="1200" dirty="0">
            <a:solidFill>
              <a:srgbClr val="7030A0"/>
            </a:solidFill>
          </a:endParaRPr>
        </a:p>
      </dsp:txBody>
      <dsp:txXfrm>
        <a:off x="2262981" y="1357791"/>
        <a:ext cx="5966618" cy="1357787"/>
      </dsp:txXfrm>
    </dsp:sp>
    <dsp:sp modelId="{F9607BE3-C121-4583-9350-1215C65CB967}">
      <dsp:nvSpPr>
        <dsp:cNvPr id="0" name=""/>
        <dsp:cNvSpPr/>
      </dsp:nvSpPr>
      <dsp:spPr>
        <a:xfrm>
          <a:off x="1584087" y="2715579"/>
          <a:ext cx="1357787" cy="1357787"/>
        </a:xfrm>
        <a:prstGeom prst="pie">
          <a:avLst>
            <a:gd name="adj1" fmla="val 5400000"/>
            <a:gd name="adj2" fmla="val 16200000"/>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40862DCA-304A-44FF-B96C-A4EF54F6308E}">
      <dsp:nvSpPr>
        <dsp:cNvPr id="0" name=""/>
        <dsp:cNvSpPr/>
      </dsp:nvSpPr>
      <dsp:spPr>
        <a:xfrm>
          <a:off x="2262981" y="2715579"/>
          <a:ext cx="5966618" cy="1357787"/>
        </a:xfrm>
        <a:prstGeom prst="rect">
          <a:avLst/>
        </a:prstGeom>
        <a:solidFill>
          <a:schemeClr val="lt1">
            <a:alpha val="90000"/>
            <a:hueOff val="0"/>
            <a:satOff val="0"/>
            <a:lumOff val="0"/>
            <a:alphaOff val="0"/>
          </a:schemeClr>
        </a:solidFill>
        <a:ln w="9525" cap="flat" cmpd="sng" algn="ctr">
          <a:solidFill>
            <a:schemeClr val="accent3">
              <a:hueOff val="11250264"/>
              <a:satOff val="-16880"/>
              <a:lumOff val="-2745"/>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2870" tIns="102870" rIns="102870" bIns="102870" numCol="1" spcCol="1270" anchor="ctr" anchorCtr="0">
          <a:noAutofit/>
        </a:bodyPr>
        <a:lstStyle/>
        <a:p>
          <a:pPr lvl="0" algn="just" defTabSz="1200150" rtl="0">
            <a:lnSpc>
              <a:spcPct val="90000"/>
            </a:lnSpc>
            <a:spcBef>
              <a:spcPct val="0"/>
            </a:spcBef>
            <a:spcAft>
              <a:spcPct val="35000"/>
            </a:spcAft>
          </a:pPr>
          <a:r>
            <a:rPr lang="en-IN" sz="2700" b="1" kern="1200" dirty="0" smtClean="0">
              <a:solidFill>
                <a:srgbClr val="7030A0"/>
              </a:solidFill>
            </a:rPr>
            <a:t>applied either to individual </a:t>
          </a:r>
          <a:r>
            <a:rPr lang="en-IN" sz="2700" b="1" kern="1200" dirty="0" err="1" smtClean="0">
              <a:solidFill>
                <a:srgbClr val="7030A0"/>
              </a:solidFill>
            </a:rPr>
            <a:t>interdental</a:t>
          </a:r>
          <a:r>
            <a:rPr lang="en-IN" sz="2700" b="1" kern="1200" dirty="0" smtClean="0">
              <a:solidFill>
                <a:srgbClr val="7030A0"/>
              </a:solidFill>
            </a:rPr>
            <a:t> units or to multiple units</a:t>
          </a:r>
          <a:endParaRPr lang="en-IN" sz="2700" b="1" kern="1200" dirty="0">
            <a:solidFill>
              <a:srgbClr val="7030A0"/>
            </a:solidFill>
          </a:endParaRPr>
        </a:p>
      </dsp:txBody>
      <dsp:txXfrm>
        <a:off x="2262981" y="2715579"/>
        <a:ext cx="5966618" cy="1357787"/>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FF13BD7-2928-4A4E-A8E6-1E2D5EF82E0D}">
      <dsp:nvSpPr>
        <dsp:cNvPr id="0" name=""/>
        <dsp:cNvSpPr/>
      </dsp:nvSpPr>
      <dsp:spPr>
        <a:xfrm>
          <a:off x="0" y="0"/>
          <a:ext cx="4525963" cy="4525963"/>
        </a:xfrm>
        <a:prstGeom prst="pie">
          <a:avLst>
            <a:gd name="adj1" fmla="val 5400000"/>
            <a:gd name="adj2" fmla="val 1620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168D73F8-70E7-471A-B285-D7505A17FF20}">
      <dsp:nvSpPr>
        <dsp:cNvPr id="0" name=""/>
        <dsp:cNvSpPr/>
      </dsp:nvSpPr>
      <dsp:spPr>
        <a:xfrm>
          <a:off x="2262981" y="0"/>
          <a:ext cx="5966618" cy="4525963"/>
        </a:xfrm>
        <a:prstGeom prst="rect">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en-IN" sz="2500" b="1" kern="1200" dirty="0" smtClean="0">
              <a:solidFill>
                <a:srgbClr val="7030A0"/>
              </a:solidFill>
            </a:rPr>
            <a:t>Involved the construction of a customized acrylic stent which isolate the gingival tissues from the rest of the mouth. </a:t>
          </a:r>
          <a:endParaRPr lang="en-IN" sz="2500" kern="1200" dirty="0">
            <a:solidFill>
              <a:srgbClr val="7030A0"/>
            </a:solidFill>
          </a:endParaRPr>
        </a:p>
      </dsp:txBody>
      <dsp:txXfrm>
        <a:off x="2262981" y="0"/>
        <a:ext cx="5966618" cy="1357791"/>
      </dsp:txXfrm>
    </dsp:sp>
    <dsp:sp modelId="{69A49F57-A46E-40F6-8818-41BE4E3FE08E}">
      <dsp:nvSpPr>
        <dsp:cNvPr id="0" name=""/>
        <dsp:cNvSpPr/>
      </dsp:nvSpPr>
      <dsp:spPr>
        <a:xfrm>
          <a:off x="792044" y="1357791"/>
          <a:ext cx="2941873" cy="2941873"/>
        </a:xfrm>
        <a:prstGeom prst="pie">
          <a:avLst>
            <a:gd name="adj1" fmla="val 5400000"/>
            <a:gd name="adj2" fmla="val 16200000"/>
          </a:avLst>
        </a:prstGeom>
        <a:gradFill rotWithShape="0">
          <a:gsLst>
            <a:gs pos="0">
              <a:schemeClr val="accent5">
                <a:hueOff val="-4966938"/>
                <a:satOff val="19906"/>
                <a:lumOff val="4314"/>
                <a:alphaOff val="0"/>
                <a:shade val="51000"/>
                <a:satMod val="130000"/>
              </a:schemeClr>
            </a:gs>
            <a:gs pos="80000">
              <a:schemeClr val="accent5">
                <a:hueOff val="-4966938"/>
                <a:satOff val="19906"/>
                <a:lumOff val="4314"/>
                <a:alphaOff val="0"/>
                <a:shade val="93000"/>
                <a:satMod val="130000"/>
              </a:schemeClr>
            </a:gs>
            <a:gs pos="100000">
              <a:schemeClr val="accent5">
                <a:hueOff val="-4966938"/>
                <a:satOff val="19906"/>
                <a:lumOff val="431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D9178A25-9DA3-4B05-9873-F0F18A7DAECC}">
      <dsp:nvSpPr>
        <dsp:cNvPr id="0" name=""/>
        <dsp:cNvSpPr/>
      </dsp:nvSpPr>
      <dsp:spPr>
        <a:xfrm>
          <a:off x="2262981" y="1357791"/>
          <a:ext cx="5966618" cy="2941873"/>
        </a:xfrm>
        <a:prstGeom prst="rect">
          <a:avLst/>
        </a:prstGeom>
        <a:solidFill>
          <a:schemeClr val="lt1">
            <a:alpha val="90000"/>
            <a:hueOff val="0"/>
            <a:satOff val="0"/>
            <a:lumOff val="0"/>
            <a:alphaOff val="0"/>
          </a:schemeClr>
        </a:solidFill>
        <a:ln w="9525" cap="flat" cmpd="sng" algn="ctr">
          <a:solidFill>
            <a:schemeClr val="accent5">
              <a:hueOff val="-4966938"/>
              <a:satOff val="19906"/>
              <a:lumOff val="4314"/>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en-IN" sz="2500" b="1" kern="1200" dirty="0" smtClean="0">
              <a:solidFill>
                <a:srgbClr val="7030A0"/>
              </a:solidFill>
            </a:rPr>
            <a:t>The tissues were then irrigated for 15min, with a saline solution, using a peristaltic pump, and the diluted GCF was removed.</a:t>
          </a:r>
          <a:endParaRPr lang="en-IN" sz="2500" kern="1200" dirty="0">
            <a:solidFill>
              <a:srgbClr val="7030A0"/>
            </a:solidFill>
          </a:endParaRPr>
        </a:p>
      </dsp:txBody>
      <dsp:txXfrm>
        <a:off x="2262981" y="1357791"/>
        <a:ext cx="5966618" cy="1357787"/>
      </dsp:txXfrm>
    </dsp:sp>
    <dsp:sp modelId="{67AADA1D-3BFD-45CA-A8F8-2286C467686A}">
      <dsp:nvSpPr>
        <dsp:cNvPr id="0" name=""/>
        <dsp:cNvSpPr/>
      </dsp:nvSpPr>
      <dsp:spPr>
        <a:xfrm>
          <a:off x="1584087" y="2715579"/>
          <a:ext cx="1357787" cy="1357787"/>
        </a:xfrm>
        <a:prstGeom prst="pie">
          <a:avLst>
            <a:gd name="adj1" fmla="val 5400000"/>
            <a:gd name="adj2" fmla="val 16200000"/>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D9013CE2-59C9-4823-B11F-E60B9E128817}">
      <dsp:nvSpPr>
        <dsp:cNvPr id="0" name=""/>
        <dsp:cNvSpPr/>
      </dsp:nvSpPr>
      <dsp:spPr>
        <a:xfrm>
          <a:off x="2262981" y="2715579"/>
          <a:ext cx="5966618" cy="1357787"/>
        </a:xfrm>
        <a:prstGeom prst="rect">
          <a:avLst/>
        </a:prstGeom>
        <a:solidFill>
          <a:schemeClr val="lt1">
            <a:alpha val="90000"/>
            <a:hueOff val="0"/>
            <a:satOff val="0"/>
            <a:lumOff val="0"/>
            <a:alphaOff val="0"/>
          </a:schemeClr>
        </a:solidFill>
        <a:ln w="9525" cap="flat" cmpd="sng" algn="ctr">
          <a:solidFill>
            <a:schemeClr val="accent5">
              <a:hueOff val="-9933876"/>
              <a:satOff val="39811"/>
              <a:lumOff val="8628"/>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en-IN" sz="2500" b="1" kern="1200" dirty="0" smtClean="0">
              <a:solidFill>
                <a:srgbClr val="7030A0"/>
              </a:solidFill>
            </a:rPr>
            <a:t>Valuable for harvesting cells from the gingival crevice region.</a:t>
          </a:r>
          <a:endParaRPr lang="en-IN" sz="2500" b="1" kern="1200" dirty="0">
            <a:solidFill>
              <a:srgbClr val="7030A0"/>
            </a:solidFill>
          </a:endParaRPr>
        </a:p>
      </dsp:txBody>
      <dsp:txXfrm>
        <a:off x="2262981" y="2715579"/>
        <a:ext cx="5966618" cy="1357787"/>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94EFA0D-ACD1-40DB-8B55-78C0FA17F1D2}">
      <dsp:nvSpPr>
        <dsp:cNvPr id="0" name=""/>
        <dsp:cNvSpPr/>
      </dsp:nvSpPr>
      <dsp:spPr>
        <a:xfrm>
          <a:off x="0" y="0"/>
          <a:ext cx="8229600" cy="1414363"/>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IN" sz="2100" b="1" kern="1200" dirty="0" smtClean="0"/>
            <a:t>Following the isolation and drying of a site, capillary tubes of known internal diameter are inserted into the entrance of the gingival crevice. </a:t>
          </a:r>
          <a:endParaRPr lang="en-IN" sz="2100" b="1" kern="1200" dirty="0"/>
        </a:p>
      </dsp:txBody>
      <dsp:txXfrm>
        <a:off x="1787356" y="0"/>
        <a:ext cx="6442243" cy="1414363"/>
      </dsp:txXfrm>
    </dsp:sp>
    <dsp:sp modelId="{404851CF-CB20-4F1F-BA08-1B86F34860B0}">
      <dsp:nvSpPr>
        <dsp:cNvPr id="0" name=""/>
        <dsp:cNvSpPr/>
      </dsp:nvSpPr>
      <dsp:spPr>
        <a:xfrm>
          <a:off x="141436" y="141436"/>
          <a:ext cx="1645920" cy="1131490"/>
        </a:xfrm>
        <a:prstGeom prst="roundRect">
          <a:avLst>
            <a:gd name="adj" fmla="val 10000"/>
          </a:avLst>
        </a:prstGeom>
        <a:blipFill rotWithShape="0">
          <a:blip xmlns:r="http://schemas.openxmlformats.org/officeDocument/2006/relationships" r:embed="rId1"/>
          <a:stretch>
            <a:fillRect/>
          </a:stretch>
        </a:blip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D17F14E3-54D7-48A0-BB96-70A5F0400F52}">
      <dsp:nvSpPr>
        <dsp:cNvPr id="0" name=""/>
        <dsp:cNvSpPr/>
      </dsp:nvSpPr>
      <dsp:spPr>
        <a:xfrm>
          <a:off x="0" y="1555799"/>
          <a:ext cx="8229600" cy="1414363"/>
        </a:xfrm>
        <a:prstGeom prst="roundRect">
          <a:avLst>
            <a:gd name="adj" fmla="val 10000"/>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IN" sz="2100" b="1" kern="1200" dirty="0" smtClean="0"/>
            <a:t>GCF from the crevice migrates into the tube by capillary action and because the internal diameter is known the volume of fluid collected can be accurately determined, by measuring the distance which the GCF has migrated.</a:t>
          </a:r>
          <a:endParaRPr lang="en-IN" sz="2100" b="1" kern="1200" dirty="0"/>
        </a:p>
      </dsp:txBody>
      <dsp:txXfrm>
        <a:off x="1787356" y="1555799"/>
        <a:ext cx="6442243" cy="1414363"/>
      </dsp:txXfrm>
    </dsp:sp>
    <dsp:sp modelId="{9EF244E7-39E6-4718-8C3E-8ED85BC32DB0}">
      <dsp:nvSpPr>
        <dsp:cNvPr id="0" name=""/>
        <dsp:cNvSpPr/>
      </dsp:nvSpPr>
      <dsp:spPr>
        <a:xfrm>
          <a:off x="141436" y="1697236"/>
          <a:ext cx="1645920" cy="1131490"/>
        </a:xfrm>
        <a:prstGeom prst="roundRect">
          <a:avLst>
            <a:gd name="adj" fmla="val 10000"/>
          </a:avLst>
        </a:prstGeom>
        <a:blipFill rotWithShape="0">
          <a:blip xmlns:r="http://schemas.openxmlformats.org/officeDocument/2006/relationships" r:embed="rId2"/>
          <a:stretch>
            <a:fillRect/>
          </a:stretch>
        </a:blip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DF9E86CA-11FD-4CF1-9C4F-E1183FB6FF8C}">
      <dsp:nvSpPr>
        <dsp:cNvPr id="0" name=""/>
        <dsp:cNvSpPr/>
      </dsp:nvSpPr>
      <dsp:spPr>
        <a:xfrm>
          <a:off x="0" y="3111599"/>
          <a:ext cx="8229600" cy="1414363"/>
        </a:xfrm>
        <a:prstGeom prst="roundRect">
          <a:avLst>
            <a:gd name="adj" fmla="val 10000"/>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IN" sz="2100" b="1" kern="1200" dirty="0" smtClean="0"/>
            <a:t>This technique appears to be ideal as it provides an undiluted sample of ‘native’ GCF whose volume can be accurately assessed. </a:t>
          </a:r>
          <a:endParaRPr lang="en-IN" sz="2100" b="1" kern="1200" dirty="0"/>
        </a:p>
      </dsp:txBody>
      <dsp:txXfrm>
        <a:off x="1787356" y="3111599"/>
        <a:ext cx="6442243" cy="1414363"/>
      </dsp:txXfrm>
    </dsp:sp>
    <dsp:sp modelId="{6BFD9716-D107-4EF3-849D-9CE7662B764F}">
      <dsp:nvSpPr>
        <dsp:cNvPr id="0" name=""/>
        <dsp:cNvSpPr/>
      </dsp:nvSpPr>
      <dsp:spPr>
        <a:xfrm>
          <a:off x="141436" y="3253035"/>
          <a:ext cx="1645920" cy="1131490"/>
        </a:xfrm>
        <a:prstGeom prst="roundRect">
          <a:avLst>
            <a:gd name="adj" fmla="val 10000"/>
          </a:avLst>
        </a:prstGeom>
        <a:solidFill>
          <a:schemeClr val="accent3">
            <a:tint val="50000"/>
            <a:hueOff val="10752195"/>
            <a:satOff val="-14108"/>
            <a:lumOff val="-1388"/>
            <a:alphaOff val="0"/>
          </a:schemeClr>
        </a:solid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55712F-C004-48FB-8FDE-A00DAB7B8E06}" type="datetimeFigureOut">
              <a:rPr lang="en-IN" smtClean="0"/>
              <a:pPr/>
              <a:t>16/02/2023</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5E19AC-2721-40D6-975D-FC075935036E}"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200" kern="1200" dirty="0" smtClean="0">
                <a:solidFill>
                  <a:schemeClr val="tx1"/>
                </a:solidFill>
                <a:latin typeface="+mn-lt"/>
                <a:ea typeface="+mn-ea"/>
                <a:cs typeface="+mn-cs"/>
              </a:rPr>
              <a:t>The major disadvantage of this technique is that all fluid may not be recovered during the aspiration and re-aspiration procedure. Thus accurate quantification of GCF volume or composition is not possible as the precise dilution factor cannot be determined.</a:t>
            </a:r>
          </a:p>
          <a:p>
            <a:endParaRPr lang="en-IN" dirty="0"/>
          </a:p>
        </p:txBody>
      </p:sp>
      <p:sp>
        <p:nvSpPr>
          <p:cNvPr id="4" name="Slide Number Placeholder 3"/>
          <p:cNvSpPr>
            <a:spLocks noGrp="1"/>
          </p:cNvSpPr>
          <p:nvPr>
            <p:ph type="sldNum" sz="quarter" idx="10"/>
          </p:nvPr>
        </p:nvSpPr>
        <p:spPr/>
        <p:txBody>
          <a:bodyPr/>
          <a:lstStyle/>
          <a:p>
            <a:fld id="{A75E19AC-2721-40D6-975D-FC075935036E}" type="slidenum">
              <a:rPr lang="en-IN" smtClean="0"/>
              <a:pPr/>
              <a:t>24</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IN" sz="1200" kern="1200" dirty="0" smtClean="0">
                <a:solidFill>
                  <a:schemeClr val="tx1"/>
                </a:solidFill>
                <a:latin typeface="+mn-lt"/>
                <a:ea typeface="+mn-ea"/>
                <a:cs typeface="+mn-cs"/>
              </a:rPr>
              <a:t>It has also usually only been applied to the maxillary arch, presumably because of the difficulties of producing a technically satisfactory appliance for the </a:t>
            </a:r>
            <a:r>
              <a:rPr lang="en-IN" sz="1200" kern="1200" dirty="0" err="1" smtClean="0">
                <a:solidFill>
                  <a:schemeClr val="tx1"/>
                </a:solidFill>
                <a:latin typeface="+mn-lt"/>
                <a:ea typeface="+mn-ea"/>
                <a:cs typeface="+mn-cs"/>
              </a:rPr>
              <a:t>mandibular</a:t>
            </a:r>
            <a:r>
              <a:rPr lang="en-IN" sz="1200" kern="1200" dirty="0" smtClean="0">
                <a:solidFill>
                  <a:schemeClr val="tx1"/>
                </a:solidFill>
                <a:latin typeface="+mn-lt"/>
                <a:ea typeface="+mn-ea"/>
                <a:cs typeface="+mn-cs"/>
              </a:rPr>
              <a:t> arch. </a:t>
            </a:r>
            <a:endParaRPr lang="en-IN"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A75E19AC-2721-40D6-975D-FC075935036E}" type="slidenum">
              <a:rPr lang="en-IN" smtClean="0"/>
              <a:pPr/>
              <a:t>25</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kern="1200" dirty="0" smtClean="0">
                <a:solidFill>
                  <a:schemeClr val="tx1"/>
                </a:solidFill>
                <a:latin typeface="+mn-lt"/>
                <a:ea typeface="+mn-ea"/>
                <a:cs typeface="+mn-cs"/>
              </a:rPr>
              <a:t>This technique appears to be ideal as it provides an undiluted sample of ‘native’ GCF whose volume can be accurately assessed. </a:t>
            </a:r>
            <a:endParaRPr lang="en-IN" dirty="0"/>
          </a:p>
        </p:txBody>
      </p:sp>
      <p:sp>
        <p:nvSpPr>
          <p:cNvPr id="4" name="Slide Number Placeholder 3"/>
          <p:cNvSpPr>
            <a:spLocks noGrp="1"/>
          </p:cNvSpPr>
          <p:nvPr>
            <p:ph type="sldNum" sz="quarter" idx="10"/>
          </p:nvPr>
        </p:nvSpPr>
        <p:spPr/>
        <p:txBody>
          <a:bodyPr/>
          <a:lstStyle/>
          <a:p>
            <a:fld id="{A75E19AC-2721-40D6-975D-FC075935036E}" type="slidenum">
              <a:rPr lang="en-IN" smtClean="0"/>
              <a:pPr/>
              <a:t>26</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EA6BF8AF-5DA9-4CBA-AB75-E58A5134D8BC}" type="datetime1">
              <a:rPr lang="en-IN" smtClean="0"/>
              <a:pPr/>
              <a:t>16/02/2023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8A059A-E0DA-48CD-85DC-8754A719405B}"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E6ED434-A74D-4AF6-B53E-DA0997DDF4BA}" type="datetime1">
              <a:rPr lang="en-IN" smtClean="0"/>
              <a:pPr/>
              <a:t>16/02/2023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8A059A-E0DA-48CD-85DC-8754A719405B}"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071C922-D34B-4EDE-A212-5C4F34A9D52D}" type="datetime1">
              <a:rPr lang="en-IN" smtClean="0"/>
              <a:pPr/>
              <a:t>16/02/2023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8A059A-E0DA-48CD-85DC-8754A719405B}"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E5CA86C-6B62-4BB4-A6E3-8FEBFFE4DA40}" type="datetime1">
              <a:rPr lang="en-IN" smtClean="0"/>
              <a:pPr/>
              <a:t>16/02/2023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8A059A-E0DA-48CD-85DC-8754A719405B}"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1A6B20-D149-4CB1-87FA-EFD6894E7F18}" type="datetime1">
              <a:rPr lang="en-IN" smtClean="0"/>
              <a:pPr/>
              <a:t>16/02/2023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8A059A-E0DA-48CD-85DC-8754A719405B}"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0FB731B7-B756-40EB-A908-F93FAE1903BD}" type="datetime1">
              <a:rPr lang="en-IN" smtClean="0"/>
              <a:pPr/>
              <a:t>16/02/2023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88A059A-E0DA-48CD-85DC-8754A719405B}"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5071422C-B7C7-4748-AD9B-D7F8F1CE0B2D}" type="datetime1">
              <a:rPr lang="en-IN" smtClean="0"/>
              <a:pPr/>
              <a:t>16/02/2023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88A059A-E0DA-48CD-85DC-8754A719405B}"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31F143B8-2E1B-4CBD-88F0-06EF1A8EACF9}" type="datetime1">
              <a:rPr lang="en-IN" smtClean="0"/>
              <a:pPr/>
              <a:t>16/02/2023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88A059A-E0DA-48CD-85DC-8754A719405B}"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4A538C-7184-4000-AEE3-0F8418122CE8}" type="datetime1">
              <a:rPr lang="en-IN" smtClean="0"/>
              <a:pPr/>
              <a:t>16/02/2023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88A059A-E0DA-48CD-85DC-8754A719405B}"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FA144A-8C1F-4E3A-8277-8F324B5C92D3}" type="datetime1">
              <a:rPr lang="en-IN" smtClean="0"/>
              <a:pPr/>
              <a:t>16/02/2023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88A059A-E0DA-48CD-85DC-8754A719405B}"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6A0C91-7839-411E-9464-DF68D69559D9}" type="datetime1">
              <a:rPr lang="en-IN" smtClean="0"/>
              <a:pPr/>
              <a:t>16/02/2023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88A059A-E0DA-48CD-85DC-8754A719405B}"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DD55D5-ECE0-425F-918E-FBA6FC875431}" type="datetime1">
              <a:rPr lang="en-IN" smtClean="0"/>
              <a:pPr/>
              <a:t>16/02/2023</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8A059A-E0DA-48CD-85DC-8754A719405B}"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8.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0034" y="3071810"/>
            <a:ext cx="8215370" cy="2214578"/>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l"/>
            <a:r>
              <a:rPr lang="en-IN" sz="3100" b="1" u="sng" dirty="0" smtClean="0">
                <a:solidFill>
                  <a:srgbClr val="FF0000"/>
                </a:solidFill>
                <a:latin typeface="Times New Roman" pitchFamily="18" charset="0"/>
                <a:cs typeface="Times New Roman" pitchFamily="18" charset="0"/>
              </a:rPr>
              <a:t/>
            </a:r>
            <a:br>
              <a:rPr lang="en-IN" sz="3100" b="1" u="sng" dirty="0" smtClean="0">
                <a:solidFill>
                  <a:srgbClr val="FF0000"/>
                </a:solidFill>
                <a:latin typeface="Times New Roman" pitchFamily="18" charset="0"/>
                <a:cs typeface="Times New Roman" pitchFamily="18" charset="0"/>
              </a:rPr>
            </a:br>
            <a:r>
              <a:rPr lang="en-IN" sz="3100" b="1" u="sng" dirty="0" smtClean="0">
                <a:solidFill>
                  <a:srgbClr val="FF0000"/>
                </a:solidFill>
                <a:latin typeface="Times New Roman" pitchFamily="18" charset="0"/>
                <a:cs typeface="Times New Roman" pitchFamily="18" charset="0"/>
              </a:rPr>
              <a:t>DEFENSE MECHANISMS OF THE GINGIVA</a:t>
            </a:r>
            <a:br>
              <a:rPr lang="en-IN" sz="3100" b="1" u="sng" dirty="0" smtClean="0">
                <a:solidFill>
                  <a:srgbClr val="FF0000"/>
                </a:solidFill>
                <a:latin typeface="Times New Roman" pitchFamily="18" charset="0"/>
                <a:cs typeface="Times New Roman" pitchFamily="18" charset="0"/>
              </a:rPr>
            </a:br>
            <a:r>
              <a:rPr lang="en-IN" sz="3100" b="1" u="sng" dirty="0" smtClean="0">
                <a:solidFill>
                  <a:srgbClr val="FF0000"/>
                </a:solidFill>
                <a:latin typeface="Times New Roman" pitchFamily="18" charset="0"/>
                <a:cs typeface="Times New Roman" pitchFamily="18" charset="0"/>
              </a:rPr>
              <a:t/>
            </a:r>
            <a:br>
              <a:rPr lang="en-IN" sz="3100" b="1" u="sng" dirty="0" smtClean="0">
                <a:solidFill>
                  <a:srgbClr val="FF0000"/>
                </a:solidFill>
                <a:latin typeface="Times New Roman" pitchFamily="18" charset="0"/>
                <a:cs typeface="Times New Roman" pitchFamily="18" charset="0"/>
              </a:rPr>
            </a:br>
            <a:r>
              <a:rPr lang="en-IN" sz="3100" b="1" dirty="0" smtClean="0">
                <a:solidFill>
                  <a:srgbClr val="FF0000"/>
                </a:solidFill>
                <a:latin typeface="Times New Roman" pitchFamily="18" charset="0"/>
                <a:cs typeface="Times New Roman" pitchFamily="18" charset="0"/>
              </a:rPr>
              <a:t>GINGIVAL CREVICULAR FLUID</a:t>
            </a:r>
            <a:br>
              <a:rPr lang="en-IN" sz="3100" b="1" dirty="0" smtClean="0">
                <a:solidFill>
                  <a:srgbClr val="FF0000"/>
                </a:solidFill>
                <a:latin typeface="Times New Roman" pitchFamily="18" charset="0"/>
                <a:cs typeface="Times New Roman" pitchFamily="18" charset="0"/>
              </a:rPr>
            </a:br>
            <a:r>
              <a:rPr lang="en-IN" sz="3100" b="1" dirty="0" smtClean="0">
                <a:solidFill>
                  <a:srgbClr val="FF0000"/>
                </a:solidFill>
                <a:latin typeface="Times New Roman" pitchFamily="18" charset="0"/>
                <a:cs typeface="Times New Roman" pitchFamily="18" charset="0"/>
              </a:rPr>
              <a:t>LEUKOCYTES</a:t>
            </a:r>
            <a:br>
              <a:rPr lang="en-IN" sz="3100" b="1" dirty="0" smtClean="0">
                <a:solidFill>
                  <a:srgbClr val="FF0000"/>
                </a:solidFill>
                <a:latin typeface="Times New Roman" pitchFamily="18" charset="0"/>
                <a:cs typeface="Times New Roman" pitchFamily="18" charset="0"/>
              </a:rPr>
            </a:br>
            <a:r>
              <a:rPr lang="en-IN" sz="3100" b="1" dirty="0" smtClean="0">
                <a:solidFill>
                  <a:srgbClr val="FF0000"/>
                </a:solidFill>
                <a:latin typeface="Times New Roman" pitchFamily="18" charset="0"/>
                <a:cs typeface="Times New Roman" pitchFamily="18" charset="0"/>
              </a:rPr>
              <a:t>SALIVA</a:t>
            </a:r>
            <a:r>
              <a:rPr lang="en-IN" sz="3600" b="1" dirty="0" smtClean="0">
                <a:solidFill>
                  <a:schemeClr val="tx1"/>
                </a:solidFill>
              </a:rPr>
              <a:t/>
            </a:r>
            <a:br>
              <a:rPr lang="en-IN" sz="3600" b="1" dirty="0" smtClean="0">
                <a:solidFill>
                  <a:schemeClr val="tx1"/>
                </a:solidFill>
              </a:rPr>
            </a:br>
            <a:r>
              <a:rPr lang="en-IN" sz="3600" b="1" u="sng" dirty="0" smtClean="0">
                <a:solidFill>
                  <a:schemeClr val="tx1"/>
                </a:solidFill>
              </a:rPr>
              <a:t> </a:t>
            </a:r>
            <a:endParaRPr lang="en-IN" sz="3600" b="1" u="sng" dirty="0">
              <a:solidFill>
                <a:schemeClr val="tx1"/>
              </a:solidFill>
            </a:endParaRPr>
          </a:p>
        </p:txBody>
      </p:sp>
      <p:sp>
        <p:nvSpPr>
          <p:cNvPr id="4" name="Slide Number Placeholder 3"/>
          <p:cNvSpPr>
            <a:spLocks noGrp="1"/>
          </p:cNvSpPr>
          <p:nvPr>
            <p:ph type="sldNum" sz="quarter" idx="12"/>
          </p:nvPr>
        </p:nvSpPr>
        <p:spPr/>
        <p:txBody>
          <a:bodyPr/>
          <a:lstStyle/>
          <a:p>
            <a:fld id="{088A059A-E0DA-48CD-85DC-8754A719405B}" type="slidenum">
              <a:rPr lang="en-IN" smtClean="0"/>
              <a:pPr/>
              <a:t>1</a:t>
            </a:fld>
            <a:endParaRPr lang="en-IN"/>
          </a:p>
        </p:txBody>
      </p:sp>
      <p:sp>
        <p:nvSpPr>
          <p:cNvPr id="5" name="Rectangle 4"/>
          <p:cNvSpPr/>
          <p:nvPr/>
        </p:nvSpPr>
        <p:spPr>
          <a:xfrm>
            <a:off x="0" y="459946"/>
            <a:ext cx="9144000" cy="1200329"/>
          </a:xfrm>
          <a:prstGeom prst="rect">
            <a:avLst/>
          </a:prstGeom>
        </p:spPr>
        <p:txBody>
          <a:bodyPr wrap="square" anchor="ctr">
            <a:spAutoFit/>
          </a:bodyPr>
          <a:lstStyle/>
          <a:p>
            <a:pPr algn="ctr"/>
            <a:r>
              <a:rPr lang="en-US" sz="3600" b="1" u="sng" dirty="0" smtClean="0">
                <a:solidFill>
                  <a:schemeClr val="bg2"/>
                </a:solidFill>
                <a:latin typeface="Dutch801 Rm BT" pitchFamily="18" charset="0"/>
              </a:rPr>
              <a:t>RUNGTA COLLEGE OF DENTAL SCIENCES AND RESEARCH,BHILAI</a:t>
            </a:r>
            <a:endParaRPr lang="en-IN" sz="3600" b="1" dirty="0">
              <a:solidFill>
                <a:schemeClr val="bg2"/>
              </a:solidFill>
              <a:latin typeface="Dutch801 Rm BT" pitchFamily="18" charset="0"/>
            </a:endParaRPr>
          </a:p>
        </p:txBody>
      </p:sp>
      <p:pic>
        <p:nvPicPr>
          <p:cNvPr id="7" name="Picture 6" descr="rungta logo">
            <a:extLst>
              <a:ext uri="{FF2B5EF4-FFF2-40B4-BE49-F238E27FC236}">
                <a16:creationId xmlns:a16="http://schemas.microsoft.com/office/drawing/2014/main" xmlns="" id="{56151898-4EE9-EF39-FD6C-881639E96B4D}"/>
              </a:ext>
            </a:extLst>
          </p:cNvPr>
          <p:cNvPicPr/>
          <p:nvPr/>
        </p:nvPicPr>
        <p:blipFill>
          <a:blip r:embed="rId3" cstate="print"/>
          <a:srcRect/>
          <a:stretch>
            <a:fillRect/>
          </a:stretch>
        </p:blipFill>
        <p:spPr bwMode="auto">
          <a:xfrm>
            <a:off x="3500430" y="1714488"/>
            <a:ext cx="1512168" cy="12336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lgn="just">
              <a:lnSpc>
                <a:spcPct val="150000"/>
              </a:lnSpc>
            </a:pPr>
            <a:r>
              <a:rPr lang="en-IN" sz="2800" b="1" dirty="0" smtClean="0">
                <a:solidFill>
                  <a:srgbClr val="00B050"/>
                </a:solidFill>
              </a:rPr>
              <a:t>Mid 1960s</a:t>
            </a:r>
            <a:r>
              <a:rPr lang="en-IN" sz="2800" b="1" dirty="0" smtClean="0"/>
              <a:t>.....</a:t>
            </a:r>
            <a:r>
              <a:rPr lang="en-IN" sz="2800" b="1" dirty="0" err="1" smtClean="0">
                <a:solidFill>
                  <a:srgbClr val="0070C0"/>
                </a:solidFill>
              </a:rPr>
              <a:t>Loe</a:t>
            </a:r>
            <a:r>
              <a:rPr lang="en-IN" sz="2800" b="1" dirty="0" smtClean="0">
                <a:solidFill>
                  <a:srgbClr val="0070C0"/>
                </a:solidFill>
              </a:rPr>
              <a:t> et al 1965 .......</a:t>
            </a:r>
            <a:r>
              <a:rPr lang="en-IN" sz="2800" b="1" dirty="0" smtClean="0"/>
              <a:t>the use of GCF as an indicator of periodontal diseases.</a:t>
            </a:r>
          </a:p>
          <a:p>
            <a:pPr algn="just">
              <a:lnSpc>
                <a:spcPct val="150000"/>
              </a:lnSpc>
            </a:pPr>
            <a:r>
              <a:rPr lang="en-IN" sz="2800" b="1" dirty="0" err="1" smtClean="0">
                <a:solidFill>
                  <a:srgbClr val="0070C0"/>
                </a:solidFill>
              </a:rPr>
              <a:t>Cimasoni</a:t>
            </a:r>
            <a:r>
              <a:rPr lang="en-IN" sz="2800" b="1" dirty="0" smtClean="0">
                <a:solidFill>
                  <a:srgbClr val="0070C0"/>
                </a:solidFill>
              </a:rPr>
              <a:t> (1974) </a:t>
            </a:r>
            <a:r>
              <a:rPr lang="en-IN" sz="2800" b="1" dirty="0" smtClean="0"/>
              <a:t>published the first edition of the monograph The </a:t>
            </a:r>
            <a:r>
              <a:rPr lang="en-IN" sz="2800" b="1" dirty="0" err="1" smtClean="0"/>
              <a:t>Crevicular</a:t>
            </a:r>
            <a:r>
              <a:rPr lang="en-IN" sz="2800" b="1" dirty="0" smtClean="0"/>
              <a:t> Fluid. </a:t>
            </a:r>
          </a:p>
          <a:p>
            <a:pPr algn="just">
              <a:lnSpc>
                <a:spcPct val="150000"/>
              </a:lnSpc>
              <a:buNone/>
            </a:pPr>
            <a:endParaRPr lang="en-IN" sz="2800" b="1" dirty="0"/>
          </a:p>
        </p:txBody>
      </p:sp>
      <p:sp>
        <p:nvSpPr>
          <p:cNvPr id="4" name="Slide Number Placeholder 3"/>
          <p:cNvSpPr>
            <a:spLocks noGrp="1"/>
          </p:cNvSpPr>
          <p:nvPr>
            <p:ph type="sldNum" sz="quarter" idx="12"/>
          </p:nvPr>
        </p:nvSpPr>
        <p:spPr/>
        <p:txBody>
          <a:bodyPr/>
          <a:lstStyle/>
          <a:p>
            <a:fld id="{088A059A-E0DA-48CD-85DC-8754A719405B}" type="slidenum">
              <a:rPr lang="en-IN" smtClean="0"/>
              <a:pPr/>
              <a:t>10</a:t>
            </a:fld>
            <a:endParaRPr lang="en-IN"/>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3528" y="2708920"/>
            <a:ext cx="6264696" cy="1143000"/>
          </a:xfrm>
        </p:spPr>
        <p:style>
          <a:lnRef idx="0">
            <a:scrgbClr r="0" g="0" b="0"/>
          </a:lnRef>
          <a:fillRef idx="1002">
            <a:schemeClr val="dk2"/>
          </a:fillRef>
          <a:effectRef idx="0">
            <a:scrgbClr r="0" g="0" b="0"/>
          </a:effectRef>
          <a:fontRef idx="major"/>
        </p:style>
        <p:txBody>
          <a:bodyPr>
            <a:noAutofit/>
          </a:bodyPr>
          <a:lstStyle/>
          <a:p>
            <a:r>
              <a:rPr lang="en-IN" sz="3600" b="1" dirty="0" smtClean="0">
                <a:solidFill>
                  <a:srgbClr val="FF0000"/>
                </a:solidFill>
                <a:latin typeface="Bubble" pitchFamily="2" charset="0"/>
              </a:rPr>
              <a:t>MECHANISM OF GCF PRODUCTION</a:t>
            </a:r>
          </a:p>
        </p:txBody>
      </p:sp>
      <p:sp>
        <p:nvSpPr>
          <p:cNvPr id="3" name="Slide Number Placeholder 2"/>
          <p:cNvSpPr>
            <a:spLocks noGrp="1"/>
          </p:cNvSpPr>
          <p:nvPr>
            <p:ph type="sldNum" sz="quarter" idx="12"/>
          </p:nvPr>
        </p:nvSpPr>
        <p:spPr/>
        <p:txBody>
          <a:bodyPr/>
          <a:lstStyle/>
          <a:p>
            <a:fld id="{088A059A-E0DA-48CD-85DC-8754A719405B}" type="slidenum">
              <a:rPr lang="en-IN" smtClean="0"/>
              <a:pPr/>
              <a:t>11</a:t>
            </a:fld>
            <a:endParaRPr lang="en-IN"/>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pPr algn="just">
              <a:lnSpc>
                <a:spcPct val="150000"/>
              </a:lnSpc>
            </a:pPr>
            <a:r>
              <a:rPr lang="en-IN" sz="2800" b="1" dirty="0" smtClean="0"/>
              <a:t>The exact nature of the fluid, its origins and composition, has been the </a:t>
            </a:r>
            <a:r>
              <a:rPr lang="en-IN" sz="2800" b="1" dirty="0" smtClean="0">
                <a:solidFill>
                  <a:srgbClr val="FF0000"/>
                </a:solidFill>
              </a:rPr>
              <a:t>subject of controversy.</a:t>
            </a:r>
          </a:p>
          <a:p>
            <a:pPr algn="just">
              <a:lnSpc>
                <a:spcPct val="150000"/>
              </a:lnSpc>
            </a:pPr>
            <a:endParaRPr lang="en-IN" sz="2800" b="1" dirty="0"/>
          </a:p>
        </p:txBody>
      </p:sp>
      <p:graphicFrame>
        <p:nvGraphicFramePr>
          <p:cNvPr id="4" name="Diagram 3"/>
          <p:cNvGraphicFramePr/>
          <p:nvPr/>
        </p:nvGraphicFramePr>
        <p:xfrm>
          <a:off x="827584" y="2420888"/>
          <a:ext cx="7344816" cy="3888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fld id="{088A059A-E0DA-48CD-85DC-8754A719405B}" type="slidenum">
              <a:rPr lang="en-IN" smtClean="0"/>
              <a:pPr/>
              <a:t>12</a:t>
            </a:fld>
            <a:endParaRPr lang="en-IN"/>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7030A0"/>
                </a:solidFill>
                <a:latin typeface="Times New Roman" charset="0"/>
                <a:cs typeface="Times New Roman" charset="0"/>
              </a:rPr>
              <a:t>Anatomy of the Gingival </a:t>
            </a:r>
            <a:r>
              <a:rPr lang="en-US" sz="3200" b="1" dirty="0" err="1" smtClean="0">
                <a:solidFill>
                  <a:srgbClr val="7030A0"/>
                </a:solidFill>
                <a:latin typeface="Times New Roman" charset="0"/>
                <a:cs typeface="Times New Roman" charset="0"/>
              </a:rPr>
              <a:t>Sulcus</a:t>
            </a:r>
            <a:endParaRPr lang="en-IN" sz="3200" dirty="0">
              <a:solidFill>
                <a:srgbClr val="7030A0"/>
              </a:solidFill>
            </a:endParaRPr>
          </a:p>
        </p:txBody>
      </p:sp>
      <p:pic>
        <p:nvPicPr>
          <p:cNvPr id="5" name="Content Placeholder 4" descr="ldent-26-142A5A40F3257FC63AE.jpg"/>
          <p:cNvPicPr>
            <a:picLocks noGrp="1" noChangeAspect="1"/>
          </p:cNvPicPr>
          <p:nvPr>
            <p:ph idx="1"/>
          </p:nvPr>
        </p:nvPicPr>
        <p:blipFill>
          <a:blip r:embed="rId2" cstate="print"/>
          <a:srcRect r="43472"/>
          <a:stretch>
            <a:fillRect/>
          </a:stretch>
        </p:blipFill>
        <p:spPr>
          <a:xfrm>
            <a:off x="2699792" y="1556792"/>
            <a:ext cx="3117528" cy="4248150"/>
          </a:xfrm>
        </p:spPr>
      </p:pic>
      <p:sp>
        <p:nvSpPr>
          <p:cNvPr id="4" name="Slide Number Placeholder 3"/>
          <p:cNvSpPr>
            <a:spLocks noGrp="1"/>
          </p:cNvSpPr>
          <p:nvPr>
            <p:ph type="sldNum" sz="quarter" idx="12"/>
          </p:nvPr>
        </p:nvSpPr>
        <p:spPr/>
        <p:txBody>
          <a:bodyPr/>
          <a:lstStyle/>
          <a:p>
            <a:fld id="{088A059A-E0DA-48CD-85DC-8754A719405B}" type="slidenum">
              <a:rPr lang="en-IN" smtClean="0"/>
              <a:pPr/>
              <a:t>13</a:t>
            </a:fld>
            <a:endParaRPr lang="en-IN"/>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rgbClr r="0" g="0" b="0"/>
          </a:lnRef>
          <a:fillRef idx="1002">
            <a:schemeClr val="dk2"/>
          </a:fillRef>
          <a:effectRef idx="0">
            <a:scrgbClr r="0" g="0" b="0"/>
          </a:effectRef>
          <a:fontRef idx="major"/>
        </p:style>
        <p:txBody>
          <a:bodyPr>
            <a:normAutofit/>
          </a:bodyPr>
          <a:lstStyle/>
          <a:p>
            <a:r>
              <a:rPr lang="en-IN" sz="3200" b="1" dirty="0" smtClean="0">
                <a:solidFill>
                  <a:srgbClr val="FFFF00"/>
                </a:solidFill>
              </a:rPr>
              <a:t>Is GCF an inflammatory </a:t>
            </a:r>
            <a:r>
              <a:rPr lang="en-IN" sz="3200" b="1" dirty="0" err="1" smtClean="0">
                <a:solidFill>
                  <a:srgbClr val="FFFF00"/>
                </a:solidFill>
              </a:rPr>
              <a:t>exudate</a:t>
            </a:r>
            <a:r>
              <a:rPr lang="en-IN" sz="3200" b="1" dirty="0" smtClean="0">
                <a:solidFill>
                  <a:srgbClr val="FFFF00"/>
                </a:solidFill>
              </a:rPr>
              <a:t>?</a:t>
            </a:r>
            <a:endParaRPr lang="en-IN" sz="3200" dirty="0">
              <a:solidFill>
                <a:srgbClr val="FFFF00"/>
              </a:solidFill>
            </a:endParaRPr>
          </a:p>
        </p:txBody>
      </p:sp>
      <p:sp>
        <p:nvSpPr>
          <p:cNvPr id="3" name="Content Placeholder 2"/>
          <p:cNvSpPr>
            <a:spLocks noGrp="1"/>
          </p:cNvSpPr>
          <p:nvPr>
            <p:ph idx="1"/>
          </p:nvPr>
        </p:nvSpPr>
        <p:spPr/>
        <p:txBody>
          <a:bodyPr>
            <a:normAutofit lnSpcReduction="10000"/>
          </a:bodyPr>
          <a:lstStyle/>
          <a:p>
            <a:pPr algn="just">
              <a:lnSpc>
                <a:spcPct val="150000"/>
              </a:lnSpc>
            </a:pPr>
            <a:r>
              <a:rPr lang="en-IN" sz="2800" b="1" dirty="0" smtClean="0"/>
              <a:t>The initial investigations of GCF attempted to relate its formation to the inflammatory changes in the connective tissues underlying the </a:t>
            </a:r>
            <a:r>
              <a:rPr lang="en-IN" sz="2800" b="1" dirty="0" err="1" smtClean="0"/>
              <a:t>sulcular</a:t>
            </a:r>
            <a:r>
              <a:rPr lang="en-IN" sz="2800" b="1" dirty="0" smtClean="0"/>
              <a:t> and </a:t>
            </a:r>
            <a:r>
              <a:rPr lang="en-IN" sz="2800" b="1" dirty="0" err="1" smtClean="0"/>
              <a:t>junctional</a:t>
            </a:r>
            <a:r>
              <a:rPr lang="en-IN" sz="2800" b="1" dirty="0" smtClean="0"/>
              <a:t> epithelia. </a:t>
            </a:r>
          </a:p>
          <a:p>
            <a:pPr algn="just">
              <a:lnSpc>
                <a:spcPct val="150000"/>
              </a:lnSpc>
            </a:pPr>
            <a:r>
              <a:rPr lang="en-IN" sz="2800" b="1" dirty="0" smtClean="0"/>
              <a:t>These changes were primarily an increased permeability of the blood vessels, which was induced by </a:t>
            </a:r>
            <a:r>
              <a:rPr lang="en-IN" sz="2800" b="1" dirty="0" smtClean="0">
                <a:solidFill>
                  <a:srgbClr val="00B0F0"/>
                </a:solidFill>
              </a:rPr>
              <a:t>chemical or mechanical means.</a:t>
            </a:r>
          </a:p>
          <a:p>
            <a:pPr algn="just">
              <a:lnSpc>
                <a:spcPct val="150000"/>
              </a:lnSpc>
            </a:pPr>
            <a:endParaRPr lang="en-IN" sz="2800" b="1" dirty="0"/>
          </a:p>
        </p:txBody>
      </p:sp>
      <p:sp>
        <p:nvSpPr>
          <p:cNvPr id="4" name="Slide Number Placeholder 3"/>
          <p:cNvSpPr>
            <a:spLocks noGrp="1"/>
          </p:cNvSpPr>
          <p:nvPr>
            <p:ph type="sldNum" sz="quarter" idx="12"/>
          </p:nvPr>
        </p:nvSpPr>
        <p:spPr/>
        <p:txBody>
          <a:bodyPr/>
          <a:lstStyle/>
          <a:p>
            <a:fld id="{088A059A-E0DA-48CD-85DC-8754A719405B}" type="slidenum">
              <a:rPr lang="en-IN" smtClean="0"/>
              <a:pPr/>
              <a:t>14</a:t>
            </a:fld>
            <a:endParaRPr lang="en-IN"/>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lnSpcReduction="10000"/>
          </a:bodyPr>
          <a:lstStyle/>
          <a:p>
            <a:pPr algn="just">
              <a:lnSpc>
                <a:spcPct val="150000"/>
              </a:lnSpc>
            </a:pPr>
            <a:r>
              <a:rPr lang="en-IN" sz="2800" b="1" dirty="0" smtClean="0">
                <a:solidFill>
                  <a:srgbClr val="0070C0"/>
                </a:solidFill>
              </a:rPr>
              <a:t>Brill et al 1959 </a:t>
            </a:r>
            <a:r>
              <a:rPr lang="en-IN" sz="2800" b="1" dirty="0" smtClean="0"/>
              <a:t>systemically administered </a:t>
            </a:r>
            <a:r>
              <a:rPr lang="en-IN" sz="2800" b="1" dirty="0" err="1" smtClean="0"/>
              <a:t>fluorescein</a:t>
            </a:r>
            <a:r>
              <a:rPr lang="en-IN" sz="2800" b="1" dirty="0" smtClean="0"/>
              <a:t> in dogs. GCF collected using filter paper strips.</a:t>
            </a:r>
          </a:p>
          <a:p>
            <a:pPr algn="just">
              <a:lnSpc>
                <a:spcPct val="150000"/>
              </a:lnSpc>
            </a:pPr>
            <a:r>
              <a:rPr lang="en-IN" sz="2800" b="1" dirty="0" err="1" smtClean="0"/>
              <a:t>Fluorescein</a:t>
            </a:r>
            <a:r>
              <a:rPr lang="en-IN" sz="2800" b="1" dirty="0" smtClean="0"/>
              <a:t> appeared in the GCF collected. </a:t>
            </a:r>
          </a:p>
          <a:p>
            <a:pPr algn="just">
              <a:lnSpc>
                <a:spcPct val="150000"/>
              </a:lnSpc>
            </a:pPr>
            <a:r>
              <a:rPr lang="en-IN" sz="2800" b="1" dirty="0" smtClean="0"/>
              <a:t>Sample collected from other oral epithelia had not allowed the passage of the </a:t>
            </a:r>
            <a:r>
              <a:rPr lang="en-IN" sz="2800" b="1" dirty="0" err="1" smtClean="0"/>
              <a:t>fluorochrome</a:t>
            </a:r>
            <a:r>
              <a:rPr lang="en-IN" sz="2800" b="1" dirty="0" smtClean="0"/>
              <a:t>, hence, it was concluded that </a:t>
            </a:r>
            <a:r>
              <a:rPr lang="en-IN" sz="2800" b="1" dirty="0" smtClean="0">
                <a:solidFill>
                  <a:schemeClr val="accent6">
                    <a:lumMod val="75000"/>
                  </a:schemeClr>
                </a:solidFill>
              </a:rPr>
              <a:t>differences in permeability must exist between these oral epithelia and the epithelium lining the gingival pocket.</a:t>
            </a:r>
          </a:p>
          <a:p>
            <a:pPr algn="just">
              <a:lnSpc>
                <a:spcPct val="150000"/>
              </a:lnSpc>
            </a:pPr>
            <a:endParaRPr lang="en-IN" sz="2800" b="1" dirty="0"/>
          </a:p>
        </p:txBody>
      </p:sp>
      <p:sp>
        <p:nvSpPr>
          <p:cNvPr id="4" name="Slide Number Placeholder 3"/>
          <p:cNvSpPr>
            <a:spLocks noGrp="1"/>
          </p:cNvSpPr>
          <p:nvPr>
            <p:ph type="sldNum" sz="quarter" idx="12"/>
          </p:nvPr>
        </p:nvSpPr>
        <p:spPr/>
        <p:txBody>
          <a:bodyPr/>
          <a:lstStyle/>
          <a:p>
            <a:fld id="{088A059A-E0DA-48CD-85DC-8754A719405B}" type="slidenum">
              <a:rPr lang="en-IN" smtClean="0"/>
              <a:pPr/>
              <a:t>15</a:t>
            </a:fld>
            <a:endParaRPr lang="en-IN"/>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IN" sz="2800" b="1" dirty="0" smtClean="0">
                <a:solidFill>
                  <a:schemeClr val="accent6">
                    <a:lumMod val="75000"/>
                  </a:schemeClr>
                </a:solidFill>
              </a:rPr>
              <a:t>Subsequent experiments showed that the flow of gingival fluid increased markedly following stimulation of the </a:t>
            </a:r>
            <a:r>
              <a:rPr lang="en-IN" sz="2800" b="1" dirty="0" err="1" smtClean="0">
                <a:solidFill>
                  <a:schemeClr val="accent6">
                    <a:lumMod val="75000"/>
                  </a:schemeClr>
                </a:solidFill>
              </a:rPr>
              <a:t>gingivae</a:t>
            </a:r>
            <a:r>
              <a:rPr lang="en-IN" sz="2800" b="1" dirty="0" smtClean="0">
                <a:solidFill>
                  <a:schemeClr val="accent6">
                    <a:lumMod val="75000"/>
                  </a:schemeClr>
                </a:solidFill>
              </a:rPr>
              <a:t> by:</a:t>
            </a:r>
            <a:endParaRPr lang="en-IN" sz="2800" b="1" dirty="0">
              <a:solidFill>
                <a:schemeClr val="accent6">
                  <a:lumMod val="75000"/>
                </a:schemeClr>
              </a:solidFill>
            </a:endParaRPr>
          </a:p>
        </p:txBody>
      </p:sp>
      <p:sp>
        <p:nvSpPr>
          <p:cNvPr id="3" name="Content Placeholder 2"/>
          <p:cNvSpPr>
            <a:spLocks noGrp="1"/>
          </p:cNvSpPr>
          <p:nvPr>
            <p:ph idx="1"/>
          </p:nvPr>
        </p:nvSpPr>
        <p:spPr>
          <a:xfrm>
            <a:off x="457200" y="1600200"/>
            <a:ext cx="8229600" cy="4853136"/>
          </a:xfrm>
        </p:spPr>
        <p:txBody>
          <a:bodyPr>
            <a:normAutofit fontScale="92500" lnSpcReduction="10000"/>
          </a:bodyPr>
          <a:lstStyle/>
          <a:p>
            <a:pPr lvl="0" algn="just">
              <a:lnSpc>
                <a:spcPct val="150000"/>
              </a:lnSpc>
            </a:pPr>
            <a:r>
              <a:rPr lang="en-IN" sz="2800" b="1" dirty="0" smtClean="0"/>
              <a:t>Tooth Brushing</a:t>
            </a:r>
          </a:p>
          <a:p>
            <a:pPr lvl="0" algn="just">
              <a:lnSpc>
                <a:spcPct val="150000"/>
              </a:lnSpc>
            </a:pPr>
            <a:r>
              <a:rPr lang="en-IN" sz="2800" b="1" dirty="0" smtClean="0"/>
              <a:t> By chewing</a:t>
            </a:r>
          </a:p>
          <a:p>
            <a:pPr lvl="0" algn="just">
              <a:lnSpc>
                <a:spcPct val="150000"/>
              </a:lnSpc>
            </a:pPr>
            <a:r>
              <a:rPr lang="en-IN" sz="2800" b="1" dirty="0" smtClean="0"/>
              <a:t> After intravenous injection of Histamine or</a:t>
            </a:r>
          </a:p>
          <a:p>
            <a:pPr lvl="0" algn="just">
              <a:lnSpc>
                <a:spcPct val="150000"/>
              </a:lnSpc>
            </a:pPr>
            <a:r>
              <a:rPr lang="en-IN" sz="2800" b="1" dirty="0" smtClean="0"/>
              <a:t>The development of inflammation.</a:t>
            </a:r>
          </a:p>
          <a:p>
            <a:pPr algn="just">
              <a:lnSpc>
                <a:spcPct val="150000"/>
              </a:lnSpc>
            </a:pPr>
            <a:r>
              <a:rPr lang="en-IN" sz="2800" b="1" dirty="0" smtClean="0">
                <a:solidFill>
                  <a:srgbClr val="7030A0"/>
                </a:solidFill>
              </a:rPr>
              <a:t>This led to the conclusion that some irritation, whether chemical or mechanical, was necessary to induce the production of GCF and that it should therefore be considered as a </a:t>
            </a:r>
            <a:r>
              <a:rPr lang="en-IN" sz="2800" b="1" dirty="0" smtClean="0">
                <a:solidFill>
                  <a:srgbClr val="00B050"/>
                </a:solidFill>
              </a:rPr>
              <a:t>PATHOLOGICAL PHENOMENON.</a:t>
            </a:r>
          </a:p>
          <a:p>
            <a:pPr lvl="0" algn="just">
              <a:lnSpc>
                <a:spcPct val="150000"/>
              </a:lnSpc>
            </a:pPr>
            <a:endParaRPr lang="en-IN" sz="2800" b="1" dirty="0"/>
          </a:p>
        </p:txBody>
      </p:sp>
      <p:sp>
        <p:nvSpPr>
          <p:cNvPr id="4" name="Slide Number Placeholder 3"/>
          <p:cNvSpPr>
            <a:spLocks noGrp="1"/>
          </p:cNvSpPr>
          <p:nvPr>
            <p:ph type="sldNum" sz="quarter" idx="12"/>
          </p:nvPr>
        </p:nvSpPr>
        <p:spPr/>
        <p:txBody>
          <a:bodyPr/>
          <a:lstStyle/>
          <a:p>
            <a:fld id="{088A059A-E0DA-48CD-85DC-8754A719405B}" type="slidenum">
              <a:rPr lang="en-IN" smtClean="0"/>
              <a:pPr/>
              <a:t>16</a:t>
            </a:fld>
            <a:endParaRPr lang="en-IN"/>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rgbClr r="0" g="0" b="0"/>
          </a:lnRef>
          <a:fillRef idx="1002">
            <a:schemeClr val="dk2"/>
          </a:fillRef>
          <a:effectRef idx="0">
            <a:scrgbClr r="0" g="0" b="0"/>
          </a:effectRef>
          <a:fontRef idx="major"/>
        </p:style>
        <p:txBody>
          <a:bodyPr>
            <a:normAutofit/>
          </a:bodyPr>
          <a:lstStyle/>
          <a:p>
            <a:r>
              <a:rPr lang="en-IN" sz="3200" b="1" dirty="0" smtClean="0">
                <a:solidFill>
                  <a:srgbClr val="FFFF00"/>
                </a:solidFill>
              </a:rPr>
              <a:t>Is GCF a TRANSUDATE of interstitial fluid?</a:t>
            </a:r>
            <a:endParaRPr lang="en-IN" sz="3200" dirty="0">
              <a:solidFill>
                <a:srgbClr val="FFFF00"/>
              </a:solidFill>
            </a:endParaRPr>
          </a:p>
        </p:txBody>
      </p:sp>
      <p:sp>
        <p:nvSpPr>
          <p:cNvPr id="3" name="Content Placeholder 2"/>
          <p:cNvSpPr>
            <a:spLocks noGrp="1"/>
          </p:cNvSpPr>
          <p:nvPr>
            <p:ph idx="1"/>
          </p:nvPr>
        </p:nvSpPr>
        <p:spPr/>
        <p:txBody>
          <a:bodyPr>
            <a:normAutofit fontScale="92500"/>
          </a:bodyPr>
          <a:lstStyle/>
          <a:p>
            <a:pPr algn="just">
              <a:lnSpc>
                <a:spcPct val="150000"/>
              </a:lnSpc>
            </a:pPr>
            <a:r>
              <a:rPr lang="en-IN" sz="2800" b="1" dirty="0" smtClean="0"/>
              <a:t>An alternative theory.........</a:t>
            </a:r>
            <a:r>
              <a:rPr lang="en-IN" sz="2800" b="1" dirty="0" err="1" smtClean="0">
                <a:solidFill>
                  <a:srgbClr val="0070C0"/>
                </a:solidFill>
              </a:rPr>
              <a:t>Alfano</a:t>
            </a:r>
            <a:r>
              <a:rPr lang="en-IN" sz="2800" b="1" dirty="0" smtClean="0">
                <a:solidFill>
                  <a:srgbClr val="0070C0"/>
                </a:solidFill>
              </a:rPr>
              <a:t> (1974) and </a:t>
            </a:r>
            <a:r>
              <a:rPr lang="en-IN" sz="2800" b="1" dirty="0" err="1" smtClean="0">
                <a:solidFill>
                  <a:srgbClr val="0070C0"/>
                </a:solidFill>
              </a:rPr>
              <a:t>Pashley</a:t>
            </a:r>
            <a:r>
              <a:rPr lang="en-IN" sz="2800" b="1" dirty="0" smtClean="0">
                <a:solidFill>
                  <a:srgbClr val="0070C0"/>
                </a:solidFill>
              </a:rPr>
              <a:t> (1976).</a:t>
            </a:r>
            <a:r>
              <a:rPr lang="en-IN" sz="2800" b="1" dirty="0" smtClean="0"/>
              <a:t>.......suggested that the initial fluid produced could simply represent interstitial fluid which appears in the crevice as a result of an osmotic gradient. </a:t>
            </a:r>
          </a:p>
          <a:p>
            <a:pPr algn="just">
              <a:lnSpc>
                <a:spcPct val="150000"/>
              </a:lnSpc>
            </a:pPr>
            <a:r>
              <a:rPr lang="en-IN" sz="2800" b="1" dirty="0" smtClean="0">
                <a:solidFill>
                  <a:srgbClr val="00B050"/>
                </a:solidFill>
              </a:rPr>
              <a:t>This initial, pre-inflammatory fluid was considered to be a </a:t>
            </a:r>
            <a:r>
              <a:rPr lang="en-IN" sz="2800" b="1" dirty="0" err="1" smtClean="0">
                <a:solidFill>
                  <a:srgbClr val="7030A0"/>
                </a:solidFill>
              </a:rPr>
              <a:t>transudate</a:t>
            </a:r>
            <a:r>
              <a:rPr lang="en-IN" sz="2800" b="1" dirty="0" smtClean="0">
                <a:solidFill>
                  <a:srgbClr val="7030A0"/>
                </a:solidFill>
              </a:rPr>
              <a:t>,</a:t>
            </a:r>
            <a:r>
              <a:rPr lang="en-IN" sz="2800" b="1" dirty="0" smtClean="0">
                <a:solidFill>
                  <a:srgbClr val="00B050"/>
                </a:solidFill>
              </a:rPr>
              <a:t> and, on stimulation, this changed to become an </a:t>
            </a:r>
            <a:r>
              <a:rPr lang="en-IN" sz="2800" b="1" dirty="0" smtClean="0">
                <a:solidFill>
                  <a:srgbClr val="7030A0"/>
                </a:solidFill>
              </a:rPr>
              <a:t>inflammatory </a:t>
            </a:r>
            <a:r>
              <a:rPr lang="en-IN" sz="2800" b="1" dirty="0" err="1" smtClean="0">
                <a:solidFill>
                  <a:srgbClr val="7030A0"/>
                </a:solidFill>
              </a:rPr>
              <a:t>exudate</a:t>
            </a:r>
            <a:r>
              <a:rPr lang="en-IN" sz="2800" b="1" dirty="0" smtClean="0">
                <a:solidFill>
                  <a:srgbClr val="7030A0"/>
                </a:solidFill>
              </a:rPr>
              <a:t>.</a:t>
            </a:r>
            <a:endParaRPr lang="en-IN" sz="2800" b="1" dirty="0">
              <a:solidFill>
                <a:srgbClr val="7030A0"/>
              </a:solidFill>
            </a:endParaRPr>
          </a:p>
        </p:txBody>
      </p:sp>
      <p:sp>
        <p:nvSpPr>
          <p:cNvPr id="4" name="Slide Number Placeholder 3"/>
          <p:cNvSpPr>
            <a:spLocks noGrp="1"/>
          </p:cNvSpPr>
          <p:nvPr>
            <p:ph type="sldNum" sz="quarter" idx="12"/>
          </p:nvPr>
        </p:nvSpPr>
        <p:spPr/>
        <p:txBody>
          <a:bodyPr/>
          <a:lstStyle/>
          <a:p>
            <a:fld id="{088A059A-E0DA-48CD-85DC-8754A719405B}" type="slidenum">
              <a:rPr lang="en-IN" smtClean="0"/>
              <a:pPr/>
              <a:t>17</a:t>
            </a:fld>
            <a:endParaRPr lang="en-IN"/>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476672"/>
          <a:ext cx="8229600" cy="56494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088A059A-E0DA-48CD-85DC-8754A719405B}" type="slidenum">
              <a:rPr lang="en-IN" smtClean="0"/>
              <a:pPr/>
              <a:t>18</a:t>
            </a:fld>
            <a:endParaRPr lang="en-IN"/>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IN" sz="2800" b="1" dirty="0" smtClean="0">
                <a:solidFill>
                  <a:srgbClr val="00B050"/>
                </a:solidFill>
              </a:rPr>
              <a:t>Mathematical model of </a:t>
            </a:r>
            <a:r>
              <a:rPr lang="en-IN" sz="2800" b="1" dirty="0" err="1" smtClean="0">
                <a:solidFill>
                  <a:srgbClr val="00B050"/>
                </a:solidFill>
              </a:rPr>
              <a:t>Pashley</a:t>
            </a:r>
            <a:r>
              <a:rPr lang="en-IN" sz="2800" b="1" dirty="0" smtClean="0">
                <a:solidFill>
                  <a:srgbClr val="00B050"/>
                </a:solidFill>
              </a:rPr>
              <a:t>, illustrated within the gingival crevice. </a:t>
            </a:r>
            <a:endParaRPr lang="en-IN" sz="2800" b="1" dirty="0">
              <a:solidFill>
                <a:srgbClr val="00B050"/>
              </a:solidFill>
            </a:endParaRPr>
          </a:p>
        </p:txBody>
      </p:sp>
      <p:pic>
        <p:nvPicPr>
          <p:cNvPr id="4" name="Content Placeholder 3"/>
          <p:cNvPicPr>
            <a:picLocks noGrp="1"/>
          </p:cNvPicPr>
          <p:nvPr>
            <p:ph idx="1"/>
          </p:nvPr>
        </p:nvPicPr>
        <p:blipFill>
          <a:blip r:embed="rId2" cstate="print"/>
          <a:srcRect/>
          <a:stretch>
            <a:fillRect/>
          </a:stretch>
        </p:blipFill>
        <p:spPr bwMode="auto">
          <a:xfrm>
            <a:off x="1115616" y="1484784"/>
            <a:ext cx="2736304" cy="468052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extBox 4"/>
          <p:cNvSpPr txBox="1"/>
          <p:nvPr/>
        </p:nvSpPr>
        <p:spPr>
          <a:xfrm>
            <a:off x="4283968" y="1196752"/>
            <a:ext cx="4392488" cy="526297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457200" indent="-457200" algn="just">
              <a:buAutoNum type="alphaLcParenBoth"/>
            </a:pPr>
            <a:r>
              <a:rPr lang="en-IN" sz="2400" b="1" dirty="0" smtClean="0">
                <a:solidFill>
                  <a:srgbClr val="7030A0"/>
                </a:solidFill>
              </a:rPr>
              <a:t>Absence of inflammation: low vascular permeability and low permeability of the basement membrane results in low GCF flow and high % uptake by lymph vessels. </a:t>
            </a:r>
          </a:p>
          <a:p>
            <a:pPr marL="457200" indent="-457200" algn="just"/>
            <a:r>
              <a:rPr lang="en-IN" sz="2400" b="1" dirty="0" smtClean="0">
                <a:solidFill>
                  <a:srgbClr val="00B0F0"/>
                </a:solidFill>
              </a:rPr>
              <a:t>(b)</a:t>
            </a:r>
            <a:r>
              <a:rPr lang="en-IN" sz="2400" b="1" dirty="0" smtClean="0">
                <a:solidFill>
                  <a:srgbClr val="7030A0"/>
                </a:solidFill>
              </a:rPr>
              <a:t> </a:t>
            </a:r>
            <a:r>
              <a:rPr lang="en-IN" sz="2400" b="1" dirty="0" smtClean="0">
                <a:solidFill>
                  <a:srgbClr val="00B0F0"/>
                </a:solidFill>
              </a:rPr>
              <a:t>Macromolecules of plaque result in an osmotic gradient, increased vascular permeability and basement membrane changes, resulting in increased passage of fluid into the tissues and increased GCF production.</a:t>
            </a:r>
            <a:endParaRPr lang="en-IN" sz="2400" b="1" dirty="0">
              <a:solidFill>
                <a:srgbClr val="00B0F0"/>
              </a:solidFill>
            </a:endParaRPr>
          </a:p>
        </p:txBody>
      </p:sp>
      <p:sp>
        <p:nvSpPr>
          <p:cNvPr id="6" name="Slide Number Placeholder 5"/>
          <p:cNvSpPr>
            <a:spLocks noGrp="1"/>
          </p:cNvSpPr>
          <p:nvPr>
            <p:ph type="sldNum" sz="quarter" idx="12"/>
          </p:nvPr>
        </p:nvSpPr>
        <p:spPr/>
        <p:txBody>
          <a:bodyPr/>
          <a:lstStyle/>
          <a:p>
            <a:fld id="{088A059A-E0DA-48CD-85DC-8754A719405B}" type="slidenum">
              <a:rPr lang="en-IN" smtClean="0"/>
              <a:pPr/>
              <a:t>19</a:t>
            </a:fld>
            <a:endParaRPr lang="en-IN"/>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142853"/>
            <a:ext cx="7358114" cy="928694"/>
          </a:xfrm>
        </p:spPr>
        <p:txBody>
          <a:bodyPr>
            <a:normAutofit fontScale="90000"/>
          </a:bodyPr>
          <a:lstStyle/>
          <a:p>
            <a:r>
              <a:rPr lang="en-US" dirty="0" smtClean="0">
                <a:latin typeface="Times New Roman" panose="02020603050405020304" pitchFamily="18" charset="0"/>
                <a:cs typeface="Times New Roman" panose="02020603050405020304" pitchFamily="18" charset="0"/>
              </a:rPr>
              <a:t>SPECIFIC LEARNING OBJECTIVES</a:t>
            </a:r>
            <a:endParaRPr lang="en-IN" dirty="0"/>
          </a:p>
        </p:txBody>
      </p:sp>
      <p:sp>
        <p:nvSpPr>
          <p:cNvPr id="3" name="Subtitle 2"/>
          <p:cNvSpPr>
            <a:spLocks noGrp="1"/>
          </p:cNvSpPr>
          <p:nvPr>
            <p:ph type="subTitle" idx="1"/>
          </p:nvPr>
        </p:nvSpPr>
        <p:spPr/>
        <p:txBody>
          <a:bodyPr/>
          <a:lstStyle/>
          <a:p>
            <a:endParaRPr lang="en-IN" dirty="0"/>
          </a:p>
        </p:txBody>
      </p:sp>
      <p:sp>
        <p:nvSpPr>
          <p:cNvPr id="4" name="Slide Number Placeholder 3"/>
          <p:cNvSpPr>
            <a:spLocks noGrp="1"/>
          </p:cNvSpPr>
          <p:nvPr>
            <p:ph type="sldNum" sz="quarter" idx="12"/>
          </p:nvPr>
        </p:nvSpPr>
        <p:spPr/>
        <p:txBody>
          <a:bodyPr/>
          <a:lstStyle/>
          <a:p>
            <a:fld id="{088A059A-E0DA-48CD-85DC-8754A719405B}" type="slidenum">
              <a:rPr lang="en-IN" smtClean="0"/>
              <a:pPr/>
              <a:t>2</a:t>
            </a:fld>
            <a:endParaRPr lang="en-IN"/>
          </a:p>
        </p:txBody>
      </p:sp>
      <p:graphicFrame>
        <p:nvGraphicFramePr>
          <p:cNvPr id="5" name="Table 4"/>
          <p:cNvGraphicFramePr>
            <a:graphicFrameLocks noGrp="1"/>
          </p:cNvGraphicFramePr>
          <p:nvPr/>
        </p:nvGraphicFramePr>
        <p:xfrm>
          <a:off x="1071538" y="1285861"/>
          <a:ext cx="7572429" cy="4935035"/>
        </p:xfrm>
        <a:graphic>
          <a:graphicData uri="http://schemas.openxmlformats.org/drawingml/2006/table">
            <a:tbl>
              <a:tblPr firstRow="1" bandRow="1">
                <a:tableStyleId>{5C22544A-7EE6-4342-B048-85BDC9FD1C3A}</a:tableStyleId>
              </a:tblPr>
              <a:tblGrid>
                <a:gridCol w="2524143"/>
                <a:gridCol w="2524143"/>
                <a:gridCol w="2524143"/>
              </a:tblGrid>
              <a:tr h="279058">
                <a:tc>
                  <a:txBody>
                    <a:bodyPr/>
                    <a:lstStyle/>
                    <a:p>
                      <a:r>
                        <a:rPr lang="en-US" dirty="0" smtClean="0"/>
                        <a:t>CORE AREAS</a:t>
                      </a:r>
                      <a:endParaRPr lang="en-IN" dirty="0"/>
                    </a:p>
                  </a:txBody>
                  <a:tcPr/>
                </a:tc>
                <a:tc>
                  <a:txBody>
                    <a:bodyPr/>
                    <a:lstStyle/>
                    <a:p>
                      <a:r>
                        <a:rPr lang="en-US" dirty="0" smtClean="0"/>
                        <a:t>DOMAIN</a:t>
                      </a:r>
                      <a:endParaRPr lang="en-IN" dirty="0"/>
                    </a:p>
                  </a:txBody>
                  <a:tcPr/>
                </a:tc>
                <a:tc>
                  <a:txBody>
                    <a:bodyPr/>
                    <a:lstStyle/>
                    <a:p>
                      <a:r>
                        <a:rPr lang="en-US" dirty="0" smtClean="0"/>
                        <a:t>CATEGORY</a:t>
                      </a:r>
                      <a:endParaRPr lang="en-IN" dirty="0"/>
                    </a:p>
                  </a:txBody>
                  <a:tcPr/>
                </a:tc>
              </a:tr>
              <a:tr h="304687">
                <a:tc>
                  <a:txBody>
                    <a:bodyPr/>
                    <a:lstStyle/>
                    <a:p>
                      <a:r>
                        <a:rPr lang="en-US" dirty="0" smtClean="0"/>
                        <a:t>INTRODUCTION</a:t>
                      </a:r>
                      <a:endParaRPr lang="en-IN" dirty="0"/>
                    </a:p>
                  </a:txBody>
                  <a:tcPr/>
                </a:tc>
                <a:tc>
                  <a:txBody>
                    <a:bodyPr/>
                    <a:lstStyle/>
                    <a:p>
                      <a:r>
                        <a:rPr lang="en-US" sz="1600" dirty="0"/>
                        <a:t>Affective</a:t>
                      </a:r>
                      <a:endParaRPr lang="en-IN" sz="1600" dirty="0"/>
                    </a:p>
                  </a:txBody>
                  <a:tcPr/>
                </a:tc>
                <a:tc>
                  <a:txBody>
                    <a:bodyPr/>
                    <a:lstStyle/>
                    <a:p>
                      <a:r>
                        <a:rPr lang="en-US" sz="1600" dirty="0"/>
                        <a:t>Desire to know</a:t>
                      </a:r>
                      <a:endParaRPr lang="en-IN" sz="1600" dirty="0"/>
                    </a:p>
                  </a:txBody>
                  <a:tcPr/>
                </a:tc>
              </a:tr>
              <a:tr h="279058">
                <a:tc>
                  <a:txBody>
                    <a:bodyPr/>
                    <a:lstStyle/>
                    <a:p>
                      <a:r>
                        <a:rPr lang="en-US" dirty="0" smtClean="0"/>
                        <a:t>DEFINITION</a:t>
                      </a:r>
                      <a:endParaRPr lang="en-IN" dirty="0"/>
                    </a:p>
                  </a:txBody>
                  <a:tcPr/>
                </a:tc>
                <a:tc>
                  <a:txBody>
                    <a:bodyPr/>
                    <a:lstStyle/>
                    <a:p>
                      <a:r>
                        <a:rPr lang="en-US" sz="1600" dirty="0"/>
                        <a:t>Cognitive</a:t>
                      </a:r>
                      <a:endParaRPr lang="en-IN" sz="1600" dirty="0"/>
                    </a:p>
                  </a:txBody>
                  <a:tcPr/>
                </a:tc>
                <a:tc>
                  <a:txBody>
                    <a:bodyPr/>
                    <a:lstStyle/>
                    <a:p>
                      <a:r>
                        <a:rPr lang="en-US" sz="1600" dirty="0" smtClean="0"/>
                        <a:t>Must</a:t>
                      </a:r>
                      <a:r>
                        <a:rPr lang="en-US" sz="1600" baseline="0" dirty="0" smtClean="0"/>
                        <a:t> </a:t>
                      </a:r>
                      <a:r>
                        <a:rPr lang="en-US" sz="1600" dirty="0" smtClean="0"/>
                        <a:t> </a:t>
                      </a:r>
                      <a:r>
                        <a:rPr lang="en-US" sz="1600" dirty="0"/>
                        <a:t>to know</a:t>
                      </a:r>
                      <a:endParaRPr lang="en-IN" sz="1600" dirty="0"/>
                    </a:p>
                  </a:txBody>
                  <a:tcPr/>
                </a:tc>
              </a:tr>
              <a:tr h="279058">
                <a:tc>
                  <a:txBody>
                    <a:bodyPr/>
                    <a:lstStyle/>
                    <a:p>
                      <a:r>
                        <a:rPr lang="en-US" dirty="0" smtClean="0"/>
                        <a:t>HISTORY</a:t>
                      </a:r>
                      <a:endParaRPr lang="en-IN" dirty="0"/>
                    </a:p>
                  </a:txBody>
                  <a:tcPr/>
                </a:tc>
                <a:tc>
                  <a:txBody>
                    <a:bodyPr/>
                    <a:lstStyle/>
                    <a:p>
                      <a:r>
                        <a:rPr lang="en-US" sz="1600" dirty="0"/>
                        <a:t>Cognitive</a:t>
                      </a:r>
                      <a:endParaRPr lang="en-IN" sz="1600" dirty="0"/>
                    </a:p>
                  </a:txBody>
                  <a:tcPr/>
                </a:tc>
                <a:tc>
                  <a:txBody>
                    <a:bodyPr/>
                    <a:lstStyle/>
                    <a:p>
                      <a:r>
                        <a:rPr lang="en-US" sz="1600" dirty="0" smtClean="0"/>
                        <a:t> Must  to </a:t>
                      </a:r>
                      <a:r>
                        <a:rPr lang="en-US" sz="1600" dirty="0"/>
                        <a:t>know</a:t>
                      </a:r>
                      <a:endParaRPr lang="en-IN" sz="1600" dirty="0"/>
                    </a:p>
                  </a:txBody>
                  <a:tcPr/>
                </a:tc>
              </a:tr>
              <a:tr h="488351">
                <a:tc>
                  <a:txBody>
                    <a:bodyPr/>
                    <a:lstStyle/>
                    <a:p>
                      <a:r>
                        <a:rPr lang="en-US" dirty="0" smtClean="0"/>
                        <a:t>MECHANISM OF GCF PRODUCTION</a:t>
                      </a:r>
                      <a:endParaRPr lang="en-IN" dirty="0"/>
                    </a:p>
                  </a:txBody>
                  <a:tcPr/>
                </a:tc>
                <a:tc>
                  <a:txBody>
                    <a:bodyPr/>
                    <a:lstStyle/>
                    <a:p>
                      <a:r>
                        <a:rPr lang="en-US" sz="1600" dirty="0"/>
                        <a:t>Cognitive</a:t>
                      </a:r>
                      <a:endParaRPr lang="en-IN" sz="1600" dirty="0"/>
                    </a:p>
                  </a:txBody>
                  <a:tcPr/>
                </a:tc>
                <a:tc>
                  <a:txBody>
                    <a:bodyPr/>
                    <a:lstStyle/>
                    <a:p>
                      <a:r>
                        <a:rPr lang="en-US" sz="1600" dirty="0" smtClean="0"/>
                        <a:t>Must </a:t>
                      </a:r>
                      <a:r>
                        <a:rPr lang="en-US" sz="1600" dirty="0"/>
                        <a:t>to know</a:t>
                      </a:r>
                      <a:endParaRPr lang="en-IN" sz="1600" dirty="0"/>
                    </a:p>
                  </a:txBody>
                  <a:tcPr/>
                </a:tc>
              </a:tr>
              <a:tr h="488351">
                <a:tc>
                  <a:txBody>
                    <a:bodyPr/>
                    <a:lstStyle/>
                    <a:p>
                      <a:r>
                        <a:rPr lang="en-US" dirty="0" smtClean="0"/>
                        <a:t>MECHANISM OF GCF COLLETION </a:t>
                      </a:r>
                      <a:endParaRPr lang="en-IN" dirty="0"/>
                    </a:p>
                  </a:txBody>
                  <a:tcPr/>
                </a:tc>
                <a:tc>
                  <a:txBody>
                    <a:bodyPr/>
                    <a:lstStyle/>
                    <a:p>
                      <a:r>
                        <a:rPr lang="en-US" sz="1600" dirty="0"/>
                        <a:t>Cognitive</a:t>
                      </a:r>
                      <a:endParaRPr lang="en-IN" sz="1600" dirty="0"/>
                    </a:p>
                  </a:txBody>
                  <a:tcPr/>
                </a:tc>
                <a:tc>
                  <a:txBody>
                    <a:bodyPr/>
                    <a:lstStyle/>
                    <a:p>
                      <a:r>
                        <a:rPr lang="en-US" sz="1600" dirty="0" smtClean="0"/>
                        <a:t>Must to </a:t>
                      </a:r>
                      <a:r>
                        <a:rPr lang="en-US" sz="1600" dirty="0"/>
                        <a:t>know</a:t>
                      </a:r>
                      <a:endParaRPr lang="en-IN" sz="1600" dirty="0"/>
                    </a:p>
                  </a:txBody>
                  <a:tcPr/>
                </a:tc>
              </a:tr>
              <a:tr h="488351">
                <a:tc>
                  <a:txBody>
                    <a:bodyPr/>
                    <a:lstStyle/>
                    <a:p>
                      <a:r>
                        <a:rPr lang="en-US" dirty="0" smtClean="0"/>
                        <a:t>METHODS OF ESTIMATING GCF</a:t>
                      </a:r>
                      <a:endParaRPr lang="en-IN" dirty="0"/>
                    </a:p>
                  </a:txBody>
                  <a:tcPr/>
                </a:tc>
                <a:tc>
                  <a:txBody>
                    <a:bodyPr/>
                    <a:lstStyle/>
                    <a:p>
                      <a:r>
                        <a:rPr lang="en-US" sz="1600" dirty="0"/>
                        <a:t>Cognitive</a:t>
                      </a:r>
                      <a:endParaRPr lang="en-IN" sz="1600" dirty="0"/>
                    </a:p>
                  </a:txBody>
                  <a:tcPr/>
                </a:tc>
                <a:tc>
                  <a:txBody>
                    <a:bodyPr/>
                    <a:lstStyle/>
                    <a:p>
                      <a:r>
                        <a:rPr lang="en-US" sz="1600" dirty="0"/>
                        <a:t>Must to know</a:t>
                      </a:r>
                      <a:endParaRPr lang="en-IN" sz="1600" dirty="0"/>
                    </a:p>
                  </a:txBody>
                  <a:tcPr/>
                </a:tc>
              </a:tr>
              <a:tr h="488351">
                <a:tc>
                  <a:txBody>
                    <a:bodyPr/>
                    <a:lstStyle/>
                    <a:p>
                      <a:r>
                        <a:rPr lang="en-US" dirty="0" smtClean="0"/>
                        <a:t>COMPOSITION OF GCF</a:t>
                      </a:r>
                      <a:endParaRPr lang="en-IN" dirty="0"/>
                    </a:p>
                  </a:txBody>
                  <a:tcPr/>
                </a:tc>
                <a:tc>
                  <a:txBody>
                    <a:bodyPr/>
                    <a:lstStyle/>
                    <a:p>
                      <a:r>
                        <a:rPr lang="en-US" sz="1600" dirty="0"/>
                        <a:t>Cognitive</a:t>
                      </a:r>
                      <a:endParaRPr lang="en-IN" sz="1600" dirty="0"/>
                    </a:p>
                  </a:txBody>
                  <a:tcPr/>
                </a:tc>
                <a:tc>
                  <a:txBody>
                    <a:bodyPr/>
                    <a:lstStyle/>
                    <a:p>
                      <a:r>
                        <a:rPr lang="en-US" sz="1600" dirty="0" smtClean="0"/>
                        <a:t>Must</a:t>
                      </a:r>
                      <a:r>
                        <a:rPr lang="en-US" sz="1600" baseline="0" dirty="0" smtClean="0"/>
                        <a:t> </a:t>
                      </a:r>
                      <a:r>
                        <a:rPr lang="en-US" sz="1600" dirty="0" smtClean="0"/>
                        <a:t> </a:t>
                      </a:r>
                      <a:r>
                        <a:rPr lang="en-US" sz="1600" dirty="0"/>
                        <a:t>to know</a:t>
                      </a:r>
                      <a:endParaRPr lang="en-IN" sz="1600" dirty="0"/>
                    </a:p>
                  </a:txBody>
                  <a:tcPr/>
                </a:tc>
              </a:tr>
              <a:tr h="697644">
                <a:tc>
                  <a:txBody>
                    <a:bodyPr/>
                    <a:lstStyle/>
                    <a:p>
                      <a:r>
                        <a:rPr lang="en-US" dirty="0" smtClean="0"/>
                        <a:t>CLINICAL</a:t>
                      </a:r>
                      <a:r>
                        <a:rPr lang="en-US" baseline="0" dirty="0" smtClean="0"/>
                        <a:t> SIGNIFICANCE OF GCF</a:t>
                      </a:r>
                      <a:endParaRPr lang="en-IN" dirty="0"/>
                    </a:p>
                  </a:txBody>
                  <a:tcPr/>
                </a:tc>
                <a:tc>
                  <a:txBody>
                    <a:bodyPr/>
                    <a:lstStyle/>
                    <a:p>
                      <a:r>
                        <a:rPr lang="en-US" sz="1600" dirty="0"/>
                        <a:t>Cognitive</a:t>
                      </a:r>
                      <a:endParaRPr lang="en-IN" sz="1600" dirty="0"/>
                    </a:p>
                  </a:txBody>
                  <a:tcPr/>
                </a:tc>
                <a:tc>
                  <a:txBody>
                    <a:bodyPr/>
                    <a:lstStyle/>
                    <a:p>
                      <a:r>
                        <a:rPr lang="en-US" sz="1600" dirty="0" smtClean="0"/>
                        <a:t>Must</a:t>
                      </a:r>
                      <a:r>
                        <a:rPr lang="en-US" sz="1600" baseline="0" dirty="0" smtClean="0"/>
                        <a:t> </a:t>
                      </a:r>
                      <a:r>
                        <a:rPr lang="en-US" sz="1600" dirty="0" smtClean="0"/>
                        <a:t> </a:t>
                      </a:r>
                      <a:r>
                        <a:rPr lang="en-US" sz="1600" dirty="0"/>
                        <a:t>to know</a:t>
                      </a:r>
                      <a:endParaRPr lang="en-IN" sz="1600" dirty="0"/>
                    </a:p>
                  </a:txBody>
                  <a:tcPr/>
                </a:tc>
              </a:tr>
              <a:tr h="279058">
                <a:tc>
                  <a:txBody>
                    <a:bodyPr/>
                    <a:lstStyle/>
                    <a:p>
                      <a:r>
                        <a:rPr lang="en-US" dirty="0" smtClean="0"/>
                        <a:t>SALIVA</a:t>
                      </a:r>
                      <a:endParaRPr lang="en-IN" dirty="0"/>
                    </a:p>
                  </a:txBody>
                  <a:tcPr/>
                </a:tc>
                <a:tc>
                  <a:txBody>
                    <a:bodyPr/>
                    <a:lstStyle/>
                    <a:p>
                      <a:r>
                        <a:rPr lang="en-US" sz="1600" dirty="0"/>
                        <a:t>Cognitive</a:t>
                      </a:r>
                      <a:endParaRPr lang="en-IN" sz="1600" dirty="0"/>
                    </a:p>
                  </a:txBody>
                  <a:tcPr/>
                </a:tc>
                <a:tc>
                  <a:txBody>
                    <a:bodyPr/>
                    <a:lstStyle/>
                    <a:p>
                      <a:r>
                        <a:rPr lang="en-US" sz="1600" dirty="0" smtClean="0"/>
                        <a:t>Must</a:t>
                      </a:r>
                      <a:r>
                        <a:rPr lang="en-US" sz="1600" baseline="0" dirty="0" smtClean="0"/>
                        <a:t> </a:t>
                      </a:r>
                      <a:r>
                        <a:rPr lang="en-US" sz="1600" dirty="0" smtClean="0"/>
                        <a:t> </a:t>
                      </a:r>
                      <a:r>
                        <a:rPr lang="en-US" sz="1600" dirty="0"/>
                        <a:t>to know</a:t>
                      </a:r>
                      <a:endParaRPr lang="en-IN" sz="1600" dirty="0"/>
                    </a:p>
                  </a:txBody>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3528" y="2708920"/>
            <a:ext cx="6264696" cy="1143000"/>
          </a:xfrm>
        </p:spPr>
        <p:style>
          <a:lnRef idx="0">
            <a:scrgbClr r="0" g="0" b="0"/>
          </a:lnRef>
          <a:fillRef idx="1002">
            <a:schemeClr val="dk2"/>
          </a:fillRef>
          <a:effectRef idx="0">
            <a:scrgbClr r="0" g="0" b="0"/>
          </a:effectRef>
          <a:fontRef idx="major"/>
        </p:style>
        <p:txBody>
          <a:bodyPr>
            <a:noAutofit/>
          </a:bodyPr>
          <a:lstStyle/>
          <a:p>
            <a:r>
              <a:rPr lang="en-IN" sz="3600" b="1" dirty="0" smtClean="0">
                <a:solidFill>
                  <a:srgbClr val="FF0000"/>
                </a:solidFill>
                <a:latin typeface="Bubble" pitchFamily="2" charset="0"/>
              </a:rPr>
              <a:t>METHOD OF GCF COLLECTION</a:t>
            </a:r>
            <a:endParaRPr lang="en-IN" sz="3600" b="1" dirty="0">
              <a:solidFill>
                <a:srgbClr val="FF0000"/>
              </a:solidFill>
              <a:latin typeface="Bubble" pitchFamily="2" charset="0"/>
            </a:endParaRPr>
          </a:p>
        </p:txBody>
      </p:sp>
      <p:sp>
        <p:nvSpPr>
          <p:cNvPr id="3" name="Slide Number Placeholder 2"/>
          <p:cNvSpPr>
            <a:spLocks noGrp="1"/>
          </p:cNvSpPr>
          <p:nvPr>
            <p:ph type="sldNum" sz="quarter" idx="12"/>
          </p:nvPr>
        </p:nvSpPr>
        <p:spPr/>
        <p:txBody>
          <a:bodyPr/>
          <a:lstStyle/>
          <a:p>
            <a:fld id="{088A059A-E0DA-48CD-85DC-8754A719405B}" type="slidenum">
              <a:rPr lang="en-IN" smtClean="0"/>
              <a:pPr/>
              <a:t>20</a:t>
            </a:fld>
            <a:endParaRPr lang="en-IN"/>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IN" sz="3200" b="1" dirty="0" smtClean="0">
                <a:solidFill>
                  <a:schemeClr val="accent6">
                    <a:lumMod val="75000"/>
                  </a:schemeClr>
                </a:solidFill>
              </a:rPr>
              <a:t>The methods of collection may be broadly divided into:</a:t>
            </a:r>
            <a:endParaRPr lang="en-IN" sz="3200" b="1" dirty="0">
              <a:solidFill>
                <a:schemeClr val="accent6">
                  <a:lumMod val="75000"/>
                </a:schemeClr>
              </a:solidFill>
            </a:endParaRPr>
          </a:p>
        </p:txBody>
      </p:sp>
      <p:graphicFrame>
        <p:nvGraphicFramePr>
          <p:cNvPr id="4" name="Content Placeholder 3"/>
          <p:cNvGraphicFramePr>
            <a:graphicFrameLocks noGrp="1"/>
          </p:cNvGraphicFramePr>
          <p:nvPr>
            <p:ph idx="1"/>
          </p:nvPr>
        </p:nvGraphicFramePr>
        <p:xfrm>
          <a:off x="457200" y="1600200"/>
          <a:ext cx="4546848"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6" name="Picture 2"/>
          <p:cNvPicPr>
            <a:picLocks noChangeAspect="1" noChangeArrowheads="1"/>
          </p:cNvPicPr>
          <p:nvPr/>
        </p:nvPicPr>
        <p:blipFill>
          <a:blip r:embed="rId7" cstate="print"/>
          <a:srcRect/>
          <a:stretch>
            <a:fillRect/>
          </a:stretch>
        </p:blipFill>
        <p:spPr bwMode="auto">
          <a:xfrm>
            <a:off x="5076056" y="2492896"/>
            <a:ext cx="3800620" cy="2094731"/>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088A059A-E0DA-48CD-85DC-8754A719405B}" type="slidenum">
              <a:rPr lang="en-IN" smtClean="0"/>
              <a:pPr/>
              <a:t>21</a:t>
            </a:fld>
            <a:endParaRPr lang="en-IN"/>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IN" sz="2800" b="1" dirty="0" smtClean="0">
                <a:solidFill>
                  <a:schemeClr val="accent6">
                    <a:lumMod val="75000"/>
                  </a:schemeClr>
                </a:solidFill>
              </a:rPr>
              <a:t>The techniques can be divided into following basic strategies:</a:t>
            </a:r>
            <a:endParaRPr lang="en-IN" sz="2800" b="1" dirty="0">
              <a:solidFill>
                <a:schemeClr val="accent6">
                  <a:lumMod val="75000"/>
                </a:schemeClr>
              </a:solidFill>
            </a:endParaRPr>
          </a:p>
        </p:txBody>
      </p:sp>
      <p:graphicFrame>
        <p:nvGraphicFramePr>
          <p:cNvPr id="4" name="Content Placeholder 3"/>
          <p:cNvGraphicFramePr>
            <a:graphicFrameLocks noGrp="1"/>
          </p:cNvGraphicFramePr>
          <p:nvPr>
            <p:ph idx="1"/>
          </p:nvPr>
        </p:nvGraphicFramePr>
        <p:xfrm>
          <a:off x="457200" y="1268760"/>
          <a:ext cx="8435280" cy="48574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fld id="{088A059A-E0DA-48CD-85DC-8754A719405B}" type="slidenum">
              <a:rPr lang="en-IN" smtClean="0"/>
              <a:pPr/>
              <a:t>22</a:t>
            </a:fld>
            <a:endParaRPr lang="en-IN"/>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IN" sz="2800" b="1" i="1" dirty="0" smtClean="0">
                <a:solidFill>
                  <a:schemeClr val="accent6">
                    <a:lumMod val="75000"/>
                  </a:schemeClr>
                </a:solidFill>
              </a:rPr>
              <a:t>Gingival washing methods</a:t>
            </a:r>
            <a:endParaRPr lang="en-IN" sz="2800" dirty="0">
              <a:solidFill>
                <a:schemeClr val="accent6">
                  <a:lumMod val="75000"/>
                </a:schemeClr>
              </a:solidFill>
            </a:endParaRPr>
          </a:p>
        </p:txBody>
      </p:sp>
      <p:sp>
        <p:nvSpPr>
          <p:cNvPr id="3" name="Content Placeholder 2"/>
          <p:cNvSpPr>
            <a:spLocks noGrp="1"/>
          </p:cNvSpPr>
          <p:nvPr>
            <p:ph idx="1"/>
          </p:nvPr>
        </p:nvSpPr>
        <p:spPr/>
        <p:txBody>
          <a:bodyPr>
            <a:normAutofit/>
          </a:bodyPr>
          <a:lstStyle/>
          <a:p>
            <a:pPr algn="just">
              <a:lnSpc>
                <a:spcPct val="150000"/>
              </a:lnSpc>
            </a:pPr>
            <a:r>
              <a:rPr lang="en-IN" sz="2800" b="1" dirty="0" smtClean="0"/>
              <a:t>In this technique the gingival crevice is </a:t>
            </a:r>
            <a:r>
              <a:rPr lang="en-IN" sz="2800" b="1" dirty="0" err="1" smtClean="0"/>
              <a:t>perfused</a:t>
            </a:r>
            <a:r>
              <a:rPr lang="en-IN" sz="2800" b="1" dirty="0" smtClean="0"/>
              <a:t> with an isotonic solution, such as </a:t>
            </a:r>
            <a:r>
              <a:rPr lang="en-IN" sz="2800" b="1" dirty="0" smtClean="0">
                <a:solidFill>
                  <a:srgbClr val="7030A0"/>
                </a:solidFill>
              </a:rPr>
              <a:t>Hanks’ balanced salt solution</a:t>
            </a:r>
            <a:r>
              <a:rPr lang="en-IN" sz="2800" b="1" dirty="0" smtClean="0"/>
              <a:t>, usually of fixed volume. </a:t>
            </a:r>
          </a:p>
          <a:p>
            <a:pPr algn="just">
              <a:lnSpc>
                <a:spcPct val="150000"/>
              </a:lnSpc>
            </a:pPr>
            <a:r>
              <a:rPr lang="en-IN" sz="2800" b="1" dirty="0" smtClean="0"/>
              <a:t>The fluid collected then represents a dilution of </a:t>
            </a:r>
            <a:r>
              <a:rPr lang="en-IN" sz="2800" b="1" dirty="0" err="1" smtClean="0"/>
              <a:t>crevicular</a:t>
            </a:r>
            <a:r>
              <a:rPr lang="en-IN" sz="2800" b="1" dirty="0" smtClean="0"/>
              <a:t> fluid and contains both cells and soluble constituents such as plasma proteins.</a:t>
            </a:r>
          </a:p>
          <a:p>
            <a:pPr algn="just">
              <a:lnSpc>
                <a:spcPct val="150000"/>
              </a:lnSpc>
            </a:pPr>
            <a:endParaRPr lang="en-IN" sz="2800" b="1" dirty="0"/>
          </a:p>
        </p:txBody>
      </p:sp>
      <p:sp>
        <p:nvSpPr>
          <p:cNvPr id="4" name="Slide Number Placeholder 3"/>
          <p:cNvSpPr>
            <a:spLocks noGrp="1"/>
          </p:cNvSpPr>
          <p:nvPr>
            <p:ph type="sldNum" sz="quarter" idx="12"/>
          </p:nvPr>
        </p:nvSpPr>
        <p:spPr/>
        <p:txBody>
          <a:bodyPr/>
          <a:lstStyle/>
          <a:p>
            <a:fld id="{088A059A-E0DA-48CD-85DC-8754A719405B}" type="slidenum">
              <a:rPr lang="en-IN" smtClean="0"/>
              <a:pPr/>
              <a:t>23</a:t>
            </a:fld>
            <a:endParaRPr lang="en-IN"/>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lgn="l"/>
            <a:r>
              <a:rPr lang="en-IN" sz="2800" b="1" dirty="0" smtClean="0">
                <a:solidFill>
                  <a:schemeClr val="accent6">
                    <a:lumMod val="75000"/>
                  </a:schemeClr>
                </a:solidFill>
              </a:rPr>
              <a:t>The simplest method</a:t>
            </a:r>
            <a:r>
              <a:rPr lang="en-IN" sz="2800" b="1" dirty="0" smtClean="0">
                <a:solidFill>
                  <a:srgbClr val="FF0000"/>
                </a:solidFill>
              </a:rPr>
              <a:t>.....</a:t>
            </a:r>
            <a:r>
              <a:rPr lang="en-IN" sz="2800" b="1" dirty="0" err="1" smtClean="0">
                <a:solidFill>
                  <a:srgbClr val="C00000"/>
                </a:solidFill>
              </a:rPr>
              <a:t>Skapski</a:t>
            </a:r>
            <a:r>
              <a:rPr lang="en-IN" sz="2800" b="1" dirty="0" smtClean="0">
                <a:solidFill>
                  <a:srgbClr val="C00000"/>
                </a:solidFill>
              </a:rPr>
              <a:t> and </a:t>
            </a:r>
            <a:r>
              <a:rPr lang="en-IN" sz="2800" b="1" dirty="0" err="1" smtClean="0">
                <a:solidFill>
                  <a:srgbClr val="C00000"/>
                </a:solidFill>
              </a:rPr>
              <a:t>Lehner</a:t>
            </a:r>
            <a:r>
              <a:rPr lang="en-IN" sz="2800" b="1" dirty="0" smtClean="0">
                <a:solidFill>
                  <a:srgbClr val="C00000"/>
                </a:solidFill>
              </a:rPr>
              <a:t> 1976</a:t>
            </a:r>
            <a:endParaRPr lang="en-IN" sz="2800" b="1" dirty="0">
              <a:solidFill>
                <a:srgbClr val="C00000"/>
              </a:solidFill>
            </a:endParaRP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p:cNvSpPr>
            <a:spLocks noGrp="1"/>
          </p:cNvSpPr>
          <p:nvPr>
            <p:ph type="sldNum" sz="quarter" idx="12"/>
          </p:nvPr>
        </p:nvSpPr>
        <p:spPr/>
        <p:txBody>
          <a:bodyPr/>
          <a:lstStyle/>
          <a:p>
            <a:fld id="{088A059A-E0DA-48CD-85DC-8754A719405B}" type="slidenum">
              <a:rPr lang="en-IN" smtClean="0"/>
              <a:pPr/>
              <a:t>24</a:t>
            </a:fld>
            <a:endParaRPr lang="en-IN"/>
          </a:p>
        </p:txBody>
      </p:sp>
      <p:pic>
        <p:nvPicPr>
          <p:cNvPr id="1026" name="Picture 2"/>
          <p:cNvPicPr>
            <a:picLocks noChangeAspect="1" noChangeArrowheads="1"/>
          </p:cNvPicPr>
          <p:nvPr/>
        </p:nvPicPr>
        <p:blipFill>
          <a:blip r:embed="rId8" cstate="print"/>
          <a:srcRect/>
          <a:stretch>
            <a:fillRect/>
          </a:stretch>
        </p:blipFill>
        <p:spPr bwMode="auto">
          <a:xfrm>
            <a:off x="35496" y="1916833"/>
            <a:ext cx="2627784" cy="2180502"/>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800" b="1" dirty="0" smtClean="0">
                <a:solidFill>
                  <a:schemeClr val="accent6">
                    <a:lumMod val="75000"/>
                  </a:schemeClr>
                </a:solidFill>
              </a:rPr>
              <a:t>A more complicated method......</a:t>
            </a:r>
            <a:r>
              <a:rPr lang="en-IN" sz="2800" b="1" dirty="0" smtClean="0">
                <a:solidFill>
                  <a:srgbClr val="C00000"/>
                </a:solidFill>
              </a:rPr>
              <a:t>Oppenheim FG 1970</a:t>
            </a:r>
            <a:endParaRPr lang="en-IN" sz="2800" b="1" dirty="0">
              <a:solidFill>
                <a:srgbClr val="C00000"/>
              </a:solidFill>
            </a:endParaRP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p:cNvSpPr>
            <a:spLocks noGrp="1"/>
          </p:cNvSpPr>
          <p:nvPr>
            <p:ph type="sldNum" sz="quarter" idx="12"/>
          </p:nvPr>
        </p:nvSpPr>
        <p:spPr/>
        <p:txBody>
          <a:bodyPr/>
          <a:lstStyle/>
          <a:p>
            <a:fld id="{088A059A-E0DA-48CD-85DC-8754A719405B}" type="slidenum">
              <a:rPr lang="en-IN" smtClean="0"/>
              <a:pPr/>
              <a:t>25</a:t>
            </a:fld>
            <a:endParaRPr lang="en-IN"/>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IN" sz="3200" b="1" i="1" dirty="0" smtClean="0">
                <a:solidFill>
                  <a:schemeClr val="accent6">
                    <a:lumMod val="75000"/>
                  </a:schemeClr>
                </a:solidFill>
              </a:rPr>
              <a:t>Capillary tubing or micropipettes</a:t>
            </a:r>
            <a:endParaRPr lang="en-IN" sz="3200" dirty="0">
              <a:solidFill>
                <a:schemeClr val="accent6">
                  <a:lumMod val="75000"/>
                </a:schemeClr>
              </a:solidFill>
            </a:endParaRP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p:cNvSpPr>
            <a:spLocks noGrp="1"/>
          </p:cNvSpPr>
          <p:nvPr>
            <p:ph type="sldNum" sz="quarter" idx="12"/>
          </p:nvPr>
        </p:nvSpPr>
        <p:spPr/>
        <p:txBody>
          <a:bodyPr/>
          <a:lstStyle/>
          <a:p>
            <a:fld id="{088A059A-E0DA-48CD-85DC-8754A719405B}" type="slidenum">
              <a:rPr lang="en-IN" smtClean="0"/>
              <a:pPr/>
              <a:t>26</a:t>
            </a:fld>
            <a:endParaRPr lang="en-IN"/>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IN" sz="3200" b="1" i="1" dirty="0" smtClean="0">
                <a:solidFill>
                  <a:schemeClr val="accent6">
                    <a:lumMod val="75000"/>
                  </a:schemeClr>
                </a:solidFill>
              </a:rPr>
              <a:t>Absorbent filter paper strips</a:t>
            </a:r>
            <a:endParaRPr lang="en-IN" sz="3200" dirty="0">
              <a:solidFill>
                <a:schemeClr val="accent6">
                  <a:lumMod val="75000"/>
                </a:schemeClr>
              </a:solidFill>
            </a:endParaRPr>
          </a:p>
        </p:txBody>
      </p:sp>
      <p:sp>
        <p:nvSpPr>
          <p:cNvPr id="3" name="Content Placeholder 2"/>
          <p:cNvSpPr>
            <a:spLocks noGrp="1"/>
          </p:cNvSpPr>
          <p:nvPr>
            <p:ph idx="1"/>
          </p:nvPr>
        </p:nvSpPr>
        <p:spPr/>
        <p:txBody>
          <a:bodyPr>
            <a:normAutofit/>
          </a:bodyPr>
          <a:lstStyle/>
          <a:p>
            <a:pPr algn="just">
              <a:lnSpc>
                <a:spcPct val="150000"/>
              </a:lnSpc>
            </a:pPr>
            <a:r>
              <a:rPr lang="en-IN" sz="2800" b="1" dirty="0" smtClean="0"/>
              <a:t>The advantages of the technique are that it is quick and easy to use, can be applied to individual sites and, possibly, is the least traumatic when correctly used.</a:t>
            </a:r>
          </a:p>
          <a:p>
            <a:pPr algn="just">
              <a:lnSpc>
                <a:spcPct val="150000"/>
              </a:lnSpc>
              <a:buNone/>
            </a:pPr>
            <a:endParaRPr lang="en-IN" sz="2800" b="1" dirty="0"/>
          </a:p>
        </p:txBody>
      </p:sp>
      <p:sp>
        <p:nvSpPr>
          <p:cNvPr id="4" name="Slide Number Placeholder 3"/>
          <p:cNvSpPr>
            <a:spLocks noGrp="1"/>
          </p:cNvSpPr>
          <p:nvPr>
            <p:ph type="sldNum" sz="quarter" idx="12"/>
          </p:nvPr>
        </p:nvSpPr>
        <p:spPr/>
        <p:txBody>
          <a:bodyPr/>
          <a:lstStyle/>
          <a:p>
            <a:fld id="{088A059A-E0DA-48CD-85DC-8754A719405B}" type="slidenum">
              <a:rPr lang="en-IN" smtClean="0"/>
              <a:pPr/>
              <a:t>27</a:t>
            </a:fld>
            <a:endParaRPr lang="en-IN"/>
          </a:p>
        </p:txBody>
      </p:sp>
      <p:pic>
        <p:nvPicPr>
          <p:cNvPr id="5" name="Picture 4" descr="abb4.jpg"/>
          <p:cNvPicPr>
            <a:picLocks noChangeAspect="1"/>
          </p:cNvPicPr>
          <p:nvPr/>
        </p:nvPicPr>
        <p:blipFill>
          <a:blip r:embed="rId2" cstate="print"/>
          <a:stretch>
            <a:fillRect/>
          </a:stretch>
        </p:blipFill>
        <p:spPr>
          <a:xfrm>
            <a:off x="2123728" y="3645024"/>
            <a:ext cx="2376264" cy="281587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2" descr="C:\Users\sony\Desktop\1.jpg"/>
          <p:cNvPicPr>
            <a:picLocks noChangeAspect="1" noChangeArrowheads="1"/>
          </p:cNvPicPr>
          <p:nvPr/>
        </p:nvPicPr>
        <p:blipFill>
          <a:blip r:embed="rId3" cstate="print"/>
          <a:srcRect l="3675" t="4338" r="4579" b="5784"/>
          <a:stretch>
            <a:fillRect/>
          </a:stretch>
        </p:blipFill>
        <p:spPr>
          <a:xfrm>
            <a:off x="5076056" y="4005064"/>
            <a:ext cx="3600400" cy="223224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3200" b="1" i="1" dirty="0" err="1" smtClean="0">
                <a:solidFill>
                  <a:schemeClr val="accent6">
                    <a:lumMod val="75000"/>
                  </a:schemeClr>
                </a:solidFill>
              </a:rPr>
              <a:t>Preweighed</a:t>
            </a:r>
            <a:r>
              <a:rPr lang="en-US" sz="3200" b="1" i="1" dirty="0" smtClean="0">
                <a:solidFill>
                  <a:schemeClr val="accent6">
                    <a:lumMod val="75000"/>
                  </a:schemeClr>
                </a:solidFill>
              </a:rPr>
              <a:t> twisted threads  </a:t>
            </a:r>
            <a:endParaRPr lang="en-IN" sz="3200" dirty="0">
              <a:solidFill>
                <a:schemeClr val="accent6">
                  <a:lumMod val="75000"/>
                </a:schemeClr>
              </a:solidFill>
            </a:endParaRPr>
          </a:p>
        </p:txBody>
      </p:sp>
      <p:sp>
        <p:nvSpPr>
          <p:cNvPr id="3" name="Content Placeholder 2"/>
          <p:cNvSpPr>
            <a:spLocks noGrp="1"/>
          </p:cNvSpPr>
          <p:nvPr>
            <p:ph idx="1"/>
          </p:nvPr>
        </p:nvSpPr>
        <p:spPr/>
        <p:txBody>
          <a:bodyPr>
            <a:normAutofit/>
          </a:bodyPr>
          <a:lstStyle/>
          <a:p>
            <a:pPr algn="just">
              <a:lnSpc>
                <a:spcPct val="150000"/>
              </a:lnSpc>
              <a:buNone/>
            </a:pPr>
            <a:r>
              <a:rPr lang="en-IN" sz="2800" b="1" dirty="0" smtClean="0"/>
              <a:t>		</a:t>
            </a:r>
            <a:r>
              <a:rPr lang="en-IN" sz="2800" b="1" dirty="0" smtClean="0">
                <a:solidFill>
                  <a:srgbClr val="0070C0"/>
                </a:solidFill>
              </a:rPr>
              <a:t>Weinstein et al ( 1967 ) </a:t>
            </a:r>
            <a:r>
              <a:rPr lang="en-IN" sz="2800" b="1" dirty="0" smtClean="0"/>
              <a:t>inserted </a:t>
            </a:r>
            <a:r>
              <a:rPr lang="en-IN" sz="2800" b="1" dirty="0" err="1" smtClean="0"/>
              <a:t>preweighed</a:t>
            </a:r>
            <a:r>
              <a:rPr lang="en-IN" sz="2800" b="1" dirty="0" smtClean="0"/>
              <a:t> twisted threads into the gingival crevice around the tooth, and determined the amount of fluid collected by weighing the sample thread.</a:t>
            </a:r>
          </a:p>
          <a:p>
            <a:pPr algn="just">
              <a:lnSpc>
                <a:spcPct val="150000"/>
              </a:lnSpc>
            </a:pPr>
            <a:endParaRPr lang="en-IN" sz="2800" b="1" dirty="0"/>
          </a:p>
        </p:txBody>
      </p:sp>
      <p:sp>
        <p:nvSpPr>
          <p:cNvPr id="4" name="Slide Number Placeholder 3"/>
          <p:cNvSpPr>
            <a:spLocks noGrp="1"/>
          </p:cNvSpPr>
          <p:nvPr>
            <p:ph type="sldNum" sz="quarter" idx="12"/>
          </p:nvPr>
        </p:nvSpPr>
        <p:spPr/>
        <p:txBody>
          <a:bodyPr/>
          <a:lstStyle/>
          <a:p>
            <a:fld id="{088A059A-E0DA-48CD-85DC-8754A719405B}" type="slidenum">
              <a:rPr lang="en-IN" smtClean="0"/>
              <a:pPr/>
              <a:t>28</a:t>
            </a:fld>
            <a:endParaRPr lang="en-IN"/>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14356"/>
          </a:xfrm>
        </p:spPr>
        <p:txBody>
          <a:bodyPr>
            <a:normAutofit/>
          </a:bodyPr>
          <a:lstStyle/>
          <a:p>
            <a:r>
              <a:rPr lang="en-US" sz="3200" b="1" u="sng" dirty="0" smtClean="0">
                <a:latin typeface="Times New Roman" pitchFamily="18" charset="0"/>
                <a:cs typeface="Times New Roman" pitchFamily="18" charset="0"/>
              </a:rPr>
              <a:t>SUMMARY</a:t>
            </a:r>
            <a:endParaRPr lang="en-IN" sz="32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357158" y="642918"/>
            <a:ext cx="8786842" cy="5715040"/>
          </a:xfrm>
        </p:spPr>
        <p:txBody>
          <a:bodyPr>
            <a:noAutofit/>
          </a:bodyPr>
          <a:lstStyle/>
          <a:p>
            <a:pPr algn="just">
              <a:buNone/>
            </a:pPr>
            <a:r>
              <a:rPr lang="en-IN" sz="2400" dirty="0" smtClean="0">
                <a:latin typeface="Times New Roman" pitchFamily="18" charset="0"/>
                <a:cs typeface="Times New Roman" pitchFamily="18" charset="0"/>
              </a:rPr>
              <a:t>The presence of GCF or </a:t>
            </a:r>
            <a:r>
              <a:rPr lang="en-IN" sz="2400" dirty="0" err="1" smtClean="0">
                <a:latin typeface="Times New Roman" pitchFamily="18" charset="0"/>
                <a:cs typeface="Times New Roman" pitchFamily="18" charset="0"/>
              </a:rPr>
              <a:t>sulcular</a:t>
            </a:r>
            <a:r>
              <a:rPr lang="en-IN" sz="2400" dirty="0" smtClean="0">
                <a:latin typeface="Times New Roman" pitchFamily="18" charset="0"/>
                <a:cs typeface="Times New Roman" pitchFamily="18" charset="0"/>
              </a:rPr>
              <a:t> fluid has been known since</a:t>
            </a:r>
          </a:p>
          <a:p>
            <a:pPr algn="just">
              <a:buNone/>
            </a:pPr>
            <a:r>
              <a:rPr lang="en-IN" sz="2400" dirty="0" smtClean="0">
                <a:latin typeface="Times New Roman" pitchFamily="18" charset="0"/>
                <a:cs typeface="Times New Roman" pitchFamily="18" charset="0"/>
              </a:rPr>
              <a:t>19th century and its </a:t>
            </a:r>
            <a:r>
              <a:rPr lang="en-IN" sz="2400" dirty="0" err="1" smtClean="0">
                <a:latin typeface="Times New Roman" pitchFamily="18" charset="0"/>
                <a:cs typeface="Times New Roman" pitchFamily="18" charset="0"/>
              </a:rPr>
              <a:t>compostion</a:t>
            </a:r>
            <a:r>
              <a:rPr lang="en-IN" sz="2400" dirty="0" smtClean="0">
                <a:latin typeface="Times New Roman" pitchFamily="18" charset="0"/>
                <a:cs typeface="Times New Roman" pitchFamily="18" charset="0"/>
              </a:rPr>
              <a:t> and possible role in oral</a:t>
            </a:r>
          </a:p>
          <a:p>
            <a:pPr algn="just">
              <a:buNone/>
            </a:pPr>
            <a:r>
              <a:rPr lang="en-IN" sz="2400" dirty="0" err="1" smtClean="0">
                <a:latin typeface="Times New Roman" pitchFamily="18" charset="0"/>
                <a:cs typeface="Times New Roman" pitchFamily="18" charset="0"/>
              </a:rPr>
              <a:t>defense</a:t>
            </a:r>
            <a:r>
              <a:rPr lang="en-IN" sz="2400" dirty="0" smtClean="0">
                <a:latin typeface="Times New Roman" pitchFamily="18" charset="0"/>
                <a:cs typeface="Times New Roman" pitchFamily="18" charset="0"/>
              </a:rPr>
              <a:t> mechanisms were elucidated by the pioneering work of</a:t>
            </a:r>
          </a:p>
          <a:p>
            <a:pPr algn="just">
              <a:buNone/>
            </a:pPr>
            <a:r>
              <a:rPr lang="en-IN" sz="2400" dirty="0" err="1" smtClean="0">
                <a:latin typeface="Times New Roman" pitchFamily="18" charset="0"/>
                <a:cs typeface="Times New Roman" pitchFamily="18" charset="0"/>
              </a:rPr>
              <a:t>Waerhaug</a:t>
            </a:r>
            <a:r>
              <a:rPr lang="en-IN" sz="2400" dirty="0" smtClean="0">
                <a:latin typeface="Times New Roman" pitchFamily="18" charset="0"/>
                <a:cs typeface="Times New Roman" pitchFamily="18" charset="0"/>
              </a:rPr>
              <a:t> and Brill and </a:t>
            </a:r>
            <a:r>
              <a:rPr lang="en-IN" sz="2400" dirty="0" err="1" smtClean="0">
                <a:latin typeface="Times New Roman" pitchFamily="18" charset="0"/>
                <a:cs typeface="Times New Roman" pitchFamily="18" charset="0"/>
              </a:rPr>
              <a:t>Krasse</a:t>
            </a:r>
            <a:r>
              <a:rPr lang="en-IN" sz="2400" dirty="0" smtClean="0">
                <a:latin typeface="Times New Roman" pitchFamily="18" charset="0"/>
                <a:cs typeface="Times New Roman" pitchFamily="18" charset="0"/>
              </a:rPr>
              <a:t>.</a:t>
            </a:r>
          </a:p>
          <a:p>
            <a:pPr algn="just">
              <a:buNone/>
            </a:pPr>
            <a:endParaRPr lang="en-IN" sz="2400" dirty="0" smtClean="0">
              <a:latin typeface="Times New Roman" pitchFamily="18" charset="0"/>
              <a:cs typeface="Times New Roman" pitchFamily="18" charset="0"/>
            </a:endParaRPr>
          </a:p>
          <a:p>
            <a:pPr algn="just">
              <a:buNone/>
            </a:pPr>
            <a:r>
              <a:rPr lang="en-IN" sz="2400" dirty="0" smtClean="0">
                <a:latin typeface="Times New Roman" pitchFamily="18" charset="0"/>
                <a:cs typeface="Times New Roman" pitchFamily="18" charset="0"/>
              </a:rPr>
              <a:t>• In strictly normal </a:t>
            </a:r>
            <a:r>
              <a:rPr lang="en-IN" sz="2400" dirty="0" err="1" smtClean="0">
                <a:latin typeface="Times New Roman" pitchFamily="18" charset="0"/>
                <a:cs typeface="Times New Roman" pitchFamily="18" charset="0"/>
              </a:rPr>
              <a:t>gingiva</a:t>
            </a:r>
            <a:r>
              <a:rPr lang="en-IN" sz="2400" dirty="0" smtClean="0">
                <a:latin typeface="Times New Roman" pitchFamily="18" charset="0"/>
                <a:cs typeface="Times New Roman" pitchFamily="18" charset="0"/>
              </a:rPr>
              <a:t> little or no fluid can be collected.</a:t>
            </a:r>
          </a:p>
          <a:p>
            <a:pPr algn="just">
              <a:buNone/>
            </a:pPr>
            <a:r>
              <a:rPr lang="en-IN" sz="2400" dirty="0" smtClean="0">
                <a:latin typeface="Times New Roman" pitchFamily="18" charset="0"/>
                <a:cs typeface="Times New Roman" pitchFamily="18" charset="0"/>
              </a:rPr>
              <a:t>• GCF can be collected </a:t>
            </a:r>
            <a:r>
              <a:rPr lang="en-IN" sz="2400" dirty="0" err="1" smtClean="0">
                <a:latin typeface="Times New Roman" pitchFamily="18" charset="0"/>
                <a:cs typeface="Times New Roman" pitchFamily="18" charset="0"/>
              </a:rPr>
              <a:t>intrasulcular</a:t>
            </a:r>
            <a:r>
              <a:rPr lang="en-IN" sz="2400" dirty="0" smtClean="0">
                <a:latin typeface="Times New Roman" pitchFamily="18" charset="0"/>
                <a:cs typeface="Times New Roman" pitchFamily="18" charset="0"/>
              </a:rPr>
              <a:t> method and </a:t>
            </a:r>
            <a:r>
              <a:rPr lang="en-IN" sz="2400" dirty="0" err="1" smtClean="0">
                <a:latin typeface="Times New Roman" pitchFamily="18" charset="0"/>
                <a:cs typeface="Times New Roman" pitchFamily="18" charset="0"/>
              </a:rPr>
              <a:t>extrasulcular</a:t>
            </a:r>
            <a:endParaRPr lang="en-IN" sz="2400" dirty="0" smtClean="0">
              <a:latin typeface="Times New Roman" pitchFamily="18" charset="0"/>
              <a:cs typeface="Times New Roman" pitchFamily="18" charset="0"/>
            </a:endParaRPr>
          </a:p>
          <a:p>
            <a:pPr algn="just">
              <a:buNone/>
            </a:pPr>
            <a:r>
              <a:rPr lang="en-IN" sz="2400" dirty="0" smtClean="0">
                <a:latin typeface="Times New Roman" pitchFamily="18" charset="0"/>
                <a:cs typeface="Times New Roman" pitchFamily="18" charset="0"/>
              </a:rPr>
              <a:t>Method.</a:t>
            </a:r>
          </a:p>
          <a:p>
            <a:pPr algn="just">
              <a:buNone/>
            </a:pPr>
            <a:r>
              <a:rPr lang="en-IN" sz="2400" dirty="0" smtClean="0">
                <a:latin typeface="Times New Roman" pitchFamily="18" charset="0"/>
                <a:cs typeface="Times New Roman" pitchFamily="18" charset="0"/>
              </a:rPr>
              <a:t>Saliva secretions are protective in nature because they maintain</a:t>
            </a:r>
          </a:p>
          <a:p>
            <a:pPr algn="just">
              <a:buNone/>
            </a:pPr>
            <a:r>
              <a:rPr lang="en-IN" sz="2400" dirty="0" smtClean="0">
                <a:latin typeface="Times New Roman" pitchFamily="18" charset="0"/>
                <a:cs typeface="Times New Roman" pitchFamily="18" charset="0"/>
              </a:rPr>
              <a:t>the oral tissues in physiologic state.</a:t>
            </a:r>
          </a:p>
          <a:p>
            <a:pPr algn="just">
              <a:buNone/>
            </a:pPr>
            <a:r>
              <a:rPr lang="en-IN" sz="2400" dirty="0" smtClean="0">
                <a:latin typeface="Times New Roman" pitchFamily="18" charset="0"/>
                <a:cs typeface="Times New Roman" pitchFamily="18" charset="0"/>
              </a:rPr>
              <a:t>• It has antibacterial, lubricating, cleansing, and buffering action.</a:t>
            </a:r>
          </a:p>
          <a:p>
            <a:pPr algn="just">
              <a:buNone/>
            </a:pPr>
            <a:r>
              <a:rPr lang="en-IN" sz="2400" dirty="0" smtClean="0">
                <a:latin typeface="Times New Roman" pitchFamily="18" charset="0"/>
                <a:cs typeface="Times New Roman" pitchFamily="18" charset="0"/>
              </a:rPr>
              <a:t>It also helps in physical protection and tooth integrity.</a:t>
            </a:r>
          </a:p>
          <a:p>
            <a:pPr>
              <a:buNone/>
            </a:pPr>
            <a:endParaRPr lang="en-IN" sz="2400" dirty="0" smtClean="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088A059A-E0DA-48CD-85DC-8754A719405B}" type="slidenum">
              <a:rPr lang="en-IN" smtClean="0"/>
              <a:pPr/>
              <a:t>29</a:t>
            </a:fld>
            <a:endParaRPr lang="en-I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2984"/>
          </a:xfrm>
        </p:spPr>
        <p:txBody>
          <a:bodyPr/>
          <a:lstStyle/>
          <a:p>
            <a:r>
              <a:rPr lang="en-US" dirty="0" smtClean="0"/>
              <a:t>CONTENT</a:t>
            </a:r>
            <a:endParaRPr lang="en-IN" dirty="0"/>
          </a:p>
        </p:txBody>
      </p:sp>
      <p:sp>
        <p:nvSpPr>
          <p:cNvPr id="3" name="Content Placeholder 2"/>
          <p:cNvSpPr>
            <a:spLocks noGrp="1"/>
          </p:cNvSpPr>
          <p:nvPr>
            <p:ph idx="1"/>
          </p:nvPr>
        </p:nvSpPr>
        <p:spPr>
          <a:xfrm>
            <a:off x="1000100" y="1071547"/>
            <a:ext cx="7358114" cy="4286280"/>
          </a:xfrm>
        </p:spPr>
        <p:txBody>
          <a:bodyPr>
            <a:noAutofit/>
          </a:bodyPr>
          <a:lstStyle/>
          <a:p>
            <a:pPr algn="ctr" fontAlgn="t">
              <a:buNone/>
            </a:pPr>
            <a:r>
              <a:rPr lang="en-US" sz="2400" b="1" u="sng" dirty="0" smtClean="0">
                <a:latin typeface="Times New Roman" pitchFamily="18" charset="0"/>
                <a:cs typeface="Times New Roman" pitchFamily="18" charset="0"/>
              </a:rPr>
              <a:t>PART I</a:t>
            </a:r>
          </a:p>
          <a:p>
            <a:pPr fontAlgn="t">
              <a:buNone/>
            </a:pPr>
            <a:r>
              <a:rPr lang="en-US" sz="2400" dirty="0" smtClean="0">
                <a:latin typeface="Times New Roman" pitchFamily="18" charset="0"/>
                <a:cs typeface="Times New Roman" pitchFamily="18" charset="0"/>
              </a:rPr>
              <a:t>INTRODUCTION</a:t>
            </a:r>
            <a:endParaRPr lang="en-IN" sz="2400" dirty="0" smtClean="0">
              <a:latin typeface="Times New Roman" pitchFamily="18" charset="0"/>
              <a:cs typeface="Times New Roman" pitchFamily="18" charset="0"/>
            </a:endParaRPr>
          </a:p>
          <a:p>
            <a:pPr fontAlgn="t">
              <a:buNone/>
            </a:pPr>
            <a:r>
              <a:rPr lang="en-US" sz="2400" dirty="0" smtClean="0">
                <a:latin typeface="Times New Roman" pitchFamily="18" charset="0"/>
                <a:cs typeface="Times New Roman" pitchFamily="18" charset="0"/>
              </a:rPr>
              <a:t>DEFINITION</a:t>
            </a:r>
            <a:endParaRPr lang="en-IN" sz="2400" dirty="0" smtClean="0">
              <a:latin typeface="Times New Roman" pitchFamily="18" charset="0"/>
              <a:cs typeface="Times New Roman" pitchFamily="18" charset="0"/>
            </a:endParaRPr>
          </a:p>
          <a:p>
            <a:pPr fontAlgn="t">
              <a:buNone/>
            </a:pPr>
            <a:r>
              <a:rPr lang="en-US" sz="2400" dirty="0" smtClean="0">
                <a:latin typeface="Times New Roman" pitchFamily="18" charset="0"/>
                <a:cs typeface="Times New Roman" pitchFamily="18" charset="0"/>
              </a:rPr>
              <a:t>HISTORY</a:t>
            </a:r>
            <a:endParaRPr lang="en-IN" sz="2400" dirty="0" smtClean="0">
              <a:latin typeface="Times New Roman" pitchFamily="18" charset="0"/>
              <a:cs typeface="Times New Roman" pitchFamily="18" charset="0"/>
            </a:endParaRPr>
          </a:p>
          <a:p>
            <a:pPr fontAlgn="t">
              <a:buNone/>
            </a:pPr>
            <a:r>
              <a:rPr lang="en-US" sz="2400" dirty="0" smtClean="0">
                <a:latin typeface="Times New Roman" pitchFamily="18" charset="0"/>
                <a:cs typeface="Times New Roman" pitchFamily="18" charset="0"/>
              </a:rPr>
              <a:t>MECHANISM OF GCF PRODUCTION</a:t>
            </a:r>
            <a:endParaRPr lang="en-IN" sz="2400" dirty="0" smtClean="0">
              <a:latin typeface="Times New Roman" pitchFamily="18" charset="0"/>
              <a:cs typeface="Times New Roman" pitchFamily="18" charset="0"/>
            </a:endParaRPr>
          </a:p>
          <a:p>
            <a:pPr fontAlgn="t">
              <a:buNone/>
            </a:pPr>
            <a:r>
              <a:rPr lang="en-US" sz="2400" dirty="0" smtClean="0">
                <a:latin typeface="Times New Roman" pitchFamily="18" charset="0"/>
                <a:cs typeface="Times New Roman" pitchFamily="18" charset="0"/>
              </a:rPr>
              <a:t>MECHANISM OF GCF COLLETION </a:t>
            </a:r>
          </a:p>
          <a:p>
            <a:pPr algn="ctr" fontAlgn="t">
              <a:buNone/>
            </a:pPr>
            <a:r>
              <a:rPr lang="en-US" sz="2400" b="1" u="sng" dirty="0" smtClean="0">
                <a:latin typeface="Times New Roman" pitchFamily="18" charset="0"/>
                <a:cs typeface="Times New Roman" pitchFamily="18" charset="0"/>
              </a:rPr>
              <a:t>PART II</a:t>
            </a:r>
            <a:endParaRPr lang="en-IN" sz="2400" b="1" u="sng" dirty="0" smtClean="0">
              <a:latin typeface="Times New Roman" pitchFamily="18" charset="0"/>
              <a:cs typeface="Times New Roman" pitchFamily="18" charset="0"/>
            </a:endParaRPr>
          </a:p>
          <a:p>
            <a:pPr fontAlgn="t">
              <a:buNone/>
            </a:pPr>
            <a:r>
              <a:rPr lang="en-US" sz="2400" dirty="0" smtClean="0">
                <a:latin typeface="Times New Roman" pitchFamily="18" charset="0"/>
                <a:cs typeface="Times New Roman" pitchFamily="18" charset="0"/>
              </a:rPr>
              <a:t>METHODS OF ESTIMATING GCF</a:t>
            </a:r>
            <a:endParaRPr lang="en-IN" sz="2400" dirty="0" smtClean="0">
              <a:latin typeface="Times New Roman" pitchFamily="18" charset="0"/>
              <a:cs typeface="Times New Roman" pitchFamily="18" charset="0"/>
            </a:endParaRPr>
          </a:p>
          <a:p>
            <a:pPr fontAlgn="t">
              <a:buNone/>
            </a:pPr>
            <a:r>
              <a:rPr lang="en-US" sz="2400" dirty="0" smtClean="0">
                <a:latin typeface="Times New Roman" pitchFamily="18" charset="0"/>
                <a:cs typeface="Times New Roman" pitchFamily="18" charset="0"/>
              </a:rPr>
              <a:t>COMPOSITION OF GCF</a:t>
            </a:r>
            <a:endParaRPr lang="en-IN" sz="2400" dirty="0" smtClean="0">
              <a:latin typeface="Times New Roman" pitchFamily="18" charset="0"/>
              <a:cs typeface="Times New Roman" pitchFamily="18" charset="0"/>
            </a:endParaRPr>
          </a:p>
          <a:p>
            <a:pPr fontAlgn="t">
              <a:buNone/>
            </a:pPr>
            <a:r>
              <a:rPr lang="en-US" sz="2400" dirty="0" smtClean="0">
                <a:latin typeface="Times New Roman" pitchFamily="18" charset="0"/>
                <a:cs typeface="Times New Roman" pitchFamily="18" charset="0"/>
              </a:rPr>
              <a:t>CLINICAL SIGNIFICANCE OF GCF</a:t>
            </a:r>
            <a:endParaRPr lang="en-IN" sz="2400" dirty="0" smtClean="0">
              <a:latin typeface="Times New Roman" pitchFamily="18" charset="0"/>
              <a:cs typeface="Times New Roman" pitchFamily="18" charset="0"/>
            </a:endParaRPr>
          </a:p>
          <a:p>
            <a:pPr fontAlgn="t">
              <a:buNone/>
            </a:pPr>
            <a:r>
              <a:rPr lang="en-US" sz="2400" dirty="0" smtClean="0">
                <a:latin typeface="Times New Roman" pitchFamily="18" charset="0"/>
                <a:cs typeface="Times New Roman" pitchFamily="18" charset="0"/>
              </a:rPr>
              <a:t>SALIVA</a:t>
            </a:r>
            <a:endParaRPr lang="en-IN" sz="2400" dirty="0" smtClean="0">
              <a:latin typeface="Times New Roman" pitchFamily="18" charset="0"/>
              <a:cs typeface="Times New Roman" pitchFamily="18" charset="0"/>
            </a:endParaRPr>
          </a:p>
          <a:p>
            <a:pPr>
              <a:buNone/>
            </a:pPr>
            <a:endParaRPr lang="en-IN" sz="24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088A059A-E0DA-48CD-85DC-8754A719405B}" type="slidenum">
              <a:rPr lang="en-IN" smtClean="0"/>
              <a:pPr/>
              <a:t>3</a:t>
            </a:fld>
            <a:endParaRPr lang="en-IN"/>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u="sng" dirty="0" smtClean="0">
                <a:latin typeface="Times New Roman" pitchFamily="18" charset="0"/>
                <a:cs typeface="Times New Roman" pitchFamily="18" charset="0"/>
              </a:rPr>
              <a:t>REFERENCE</a:t>
            </a:r>
            <a:endParaRPr lang="en-IN" sz="32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85860"/>
            <a:ext cx="8229600" cy="4840303"/>
          </a:xfrm>
        </p:spPr>
        <p:txBody>
          <a:bodyPr>
            <a:normAutofit/>
          </a:bodyPr>
          <a:lstStyle/>
          <a:p>
            <a:pPr algn="just"/>
            <a:r>
              <a:rPr lang="en-US" sz="2800" dirty="0" smtClean="0">
                <a:latin typeface="Times New Roman" pitchFamily="18" charset="0"/>
                <a:cs typeface="Times New Roman" pitchFamily="18" charset="0"/>
              </a:rPr>
              <a:t>Newman MG, Takei HH, </a:t>
            </a:r>
            <a:r>
              <a:rPr lang="en-US" sz="2800" dirty="0" err="1" smtClean="0">
                <a:latin typeface="Times New Roman" pitchFamily="18" charset="0"/>
                <a:cs typeface="Times New Roman" pitchFamily="18" charset="0"/>
              </a:rPr>
              <a:t>Klokkevold</a:t>
            </a:r>
            <a:r>
              <a:rPr lang="en-US" sz="2800" dirty="0" smtClean="0">
                <a:latin typeface="Times New Roman" pitchFamily="18" charset="0"/>
                <a:cs typeface="Times New Roman" pitchFamily="18" charset="0"/>
              </a:rPr>
              <a:t> PR, Carranza FA. Carranza’s clinical </a:t>
            </a:r>
            <a:r>
              <a:rPr lang="en-US" sz="2800" dirty="0" err="1" smtClean="0">
                <a:latin typeface="Times New Roman" pitchFamily="18" charset="0"/>
                <a:cs typeface="Times New Roman" pitchFamily="18" charset="0"/>
              </a:rPr>
              <a:t>periodontology</a:t>
            </a:r>
            <a:r>
              <a:rPr lang="en-US" sz="2800" dirty="0" smtClean="0">
                <a:latin typeface="Times New Roman" pitchFamily="18" charset="0"/>
                <a:cs typeface="Times New Roman" pitchFamily="18" charset="0"/>
              </a:rPr>
              <a:t>, 10th ed. Saunders Elsevier; 2007.</a:t>
            </a:r>
          </a:p>
          <a:p>
            <a:pPr algn="just"/>
            <a:r>
              <a:rPr lang="en-US" sz="2800" dirty="0" err="1" smtClean="0">
                <a:latin typeface="Times New Roman" pitchFamily="18" charset="0"/>
                <a:cs typeface="Times New Roman" pitchFamily="18" charset="0"/>
              </a:rPr>
              <a:t>Lindhe</a:t>
            </a:r>
            <a:r>
              <a:rPr lang="en-US" sz="2800" dirty="0" smtClean="0">
                <a:latin typeface="Times New Roman" pitchFamily="18" charset="0"/>
                <a:cs typeface="Times New Roman" pitchFamily="18" charset="0"/>
              </a:rPr>
              <a:t> J, Lang NP and </a:t>
            </a:r>
            <a:r>
              <a:rPr lang="en-US" sz="2800" dirty="0" err="1" smtClean="0">
                <a:latin typeface="Times New Roman" pitchFamily="18" charset="0"/>
                <a:cs typeface="Times New Roman" pitchFamily="18" charset="0"/>
              </a:rPr>
              <a:t>Karring</a:t>
            </a:r>
            <a:r>
              <a:rPr lang="en-US" sz="2800" dirty="0" smtClean="0">
                <a:latin typeface="Times New Roman" pitchFamily="18" charset="0"/>
                <a:cs typeface="Times New Roman" pitchFamily="18" charset="0"/>
              </a:rPr>
              <a:t> T. Clinical </a:t>
            </a:r>
            <a:r>
              <a:rPr lang="en-US" sz="2800" dirty="0" err="1" smtClean="0">
                <a:latin typeface="Times New Roman" pitchFamily="18" charset="0"/>
                <a:cs typeface="Times New Roman" pitchFamily="18" charset="0"/>
              </a:rPr>
              <a:t>Periodontology</a:t>
            </a:r>
            <a:r>
              <a:rPr lang="en-US" sz="2800" dirty="0" smtClean="0">
                <a:latin typeface="Times New Roman" pitchFamily="18" charset="0"/>
                <a:cs typeface="Times New Roman" pitchFamily="18" charset="0"/>
              </a:rPr>
              <a:t> and Implant Dentistry. 6th ed. Oxford (UK): Blackwell Publishing Ltd.; 2015.</a:t>
            </a:r>
          </a:p>
          <a:p>
            <a:pPr algn="just"/>
            <a:r>
              <a:rPr lang="en-US" sz="2800" dirty="0" smtClean="0">
                <a:latin typeface="Times New Roman" pitchFamily="18" charset="0"/>
                <a:cs typeface="Times New Roman" pitchFamily="18" charset="0"/>
              </a:rPr>
              <a:t>Newman MG, Takei HH, </a:t>
            </a:r>
            <a:r>
              <a:rPr lang="en-US" sz="2800" dirty="0" err="1" smtClean="0">
                <a:latin typeface="Times New Roman" pitchFamily="18" charset="0"/>
                <a:cs typeface="Times New Roman" pitchFamily="18" charset="0"/>
              </a:rPr>
              <a:t>Klokkevold</a:t>
            </a:r>
            <a:r>
              <a:rPr lang="en-US" sz="2800" dirty="0" smtClean="0">
                <a:latin typeface="Times New Roman" pitchFamily="18" charset="0"/>
                <a:cs typeface="Times New Roman" pitchFamily="18" charset="0"/>
              </a:rPr>
              <a:t> PR, Carranza FA. Carranza’s clinical </a:t>
            </a:r>
            <a:r>
              <a:rPr lang="en-US" sz="2800" dirty="0" err="1" smtClean="0">
                <a:latin typeface="Times New Roman" pitchFamily="18" charset="0"/>
                <a:cs typeface="Times New Roman" pitchFamily="18" charset="0"/>
              </a:rPr>
              <a:t>periodontology</a:t>
            </a:r>
            <a:r>
              <a:rPr lang="en-US" sz="2800" dirty="0" smtClean="0">
                <a:latin typeface="Times New Roman" pitchFamily="18" charset="0"/>
                <a:cs typeface="Times New Roman" pitchFamily="18" charset="0"/>
              </a:rPr>
              <a:t>, 13th ed. Saunders Elsevier; 2018.</a:t>
            </a:r>
          </a:p>
          <a:p>
            <a:endParaRPr lang="en-IN" dirty="0"/>
          </a:p>
        </p:txBody>
      </p:sp>
      <p:sp>
        <p:nvSpPr>
          <p:cNvPr id="4" name="Slide Number Placeholder 3"/>
          <p:cNvSpPr>
            <a:spLocks noGrp="1"/>
          </p:cNvSpPr>
          <p:nvPr>
            <p:ph type="sldNum" sz="quarter" idx="12"/>
          </p:nvPr>
        </p:nvSpPr>
        <p:spPr/>
        <p:txBody>
          <a:bodyPr/>
          <a:lstStyle/>
          <a:p>
            <a:fld id="{088A059A-E0DA-48CD-85DC-8754A719405B}" type="slidenum">
              <a:rPr lang="en-IN" smtClean="0"/>
              <a:pPr/>
              <a:t>30</a:t>
            </a:fld>
            <a:endParaRPr lang="en-IN"/>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
            </a:r>
            <a:br>
              <a:rPr lang="en-US" b="1" u="sng" dirty="0" smtClean="0"/>
            </a:br>
            <a:r>
              <a:rPr lang="en-US" b="1" u="sng" dirty="0" smtClean="0"/>
              <a:t/>
            </a:r>
            <a:br>
              <a:rPr lang="en-US" b="1" u="sng" dirty="0" smtClean="0"/>
            </a:br>
            <a:r>
              <a:rPr lang="en-US" b="1" u="sng" dirty="0" smtClean="0"/>
              <a:t/>
            </a:r>
            <a:br>
              <a:rPr lang="en-US" b="1" u="sng" dirty="0" smtClean="0"/>
            </a:br>
            <a:r>
              <a:rPr lang="en-US" b="1" u="sng" dirty="0" smtClean="0"/>
              <a:t/>
            </a:r>
            <a:br>
              <a:rPr lang="en-US" b="1" u="sng" dirty="0" smtClean="0"/>
            </a:br>
            <a:r>
              <a:rPr lang="en-US" b="1" u="sng" dirty="0" smtClean="0"/>
              <a:t/>
            </a:r>
            <a:br>
              <a:rPr lang="en-US" b="1" u="sng" dirty="0" smtClean="0"/>
            </a:br>
            <a:r>
              <a:rPr lang="en-US" b="1" u="sng" dirty="0" smtClean="0"/>
              <a:t/>
            </a:r>
            <a:br>
              <a:rPr lang="en-US" b="1" u="sng" dirty="0" smtClean="0"/>
            </a:br>
            <a:r>
              <a:rPr lang="en-US" b="1" u="sng" dirty="0" smtClean="0"/>
              <a:t/>
            </a:r>
            <a:br>
              <a:rPr lang="en-US" b="1" u="sng" dirty="0" smtClean="0"/>
            </a:br>
            <a:r>
              <a:rPr lang="en-US" b="1" u="sng" dirty="0" smtClean="0"/>
              <a:t/>
            </a:r>
            <a:br>
              <a:rPr lang="en-US" b="1" u="sng" dirty="0" smtClean="0"/>
            </a:br>
            <a:r>
              <a:rPr lang="en-US" sz="6700" b="1" i="1" u="sng" dirty="0" smtClean="0"/>
              <a:t>THANK YOU</a:t>
            </a:r>
            <a:endParaRPr lang="en-IN" sz="6700" b="1" i="1" u="sng" dirty="0"/>
          </a:p>
        </p:txBody>
      </p:sp>
      <p:sp>
        <p:nvSpPr>
          <p:cNvPr id="3" name="Slide Number Placeholder 2"/>
          <p:cNvSpPr>
            <a:spLocks noGrp="1"/>
          </p:cNvSpPr>
          <p:nvPr>
            <p:ph type="sldNum" sz="quarter" idx="12"/>
          </p:nvPr>
        </p:nvSpPr>
        <p:spPr/>
        <p:txBody>
          <a:bodyPr/>
          <a:lstStyle/>
          <a:p>
            <a:fld id="{088A059A-E0DA-48CD-85DC-8754A719405B}" type="slidenum">
              <a:rPr lang="en-IN" smtClean="0"/>
              <a:pPr/>
              <a:t>31</a:t>
            </a:fld>
            <a:endParaRPr lang="en-I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3528" y="2708920"/>
            <a:ext cx="6264696" cy="1143000"/>
          </a:xfrm>
        </p:spPr>
        <p:style>
          <a:lnRef idx="0">
            <a:scrgbClr r="0" g="0" b="0"/>
          </a:lnRef>
          <a:fillRef idx="1002">
            <a:schemeClr val="dk2"/>
          </a:fillRef>
          <a:effectRef idx="0">
            <a:scrgbClr r="0" g="0" b="0"/>
          </a:effectRef>
          <a:fontRef idx="major"/>
        </p:style>
        <p:txBody>
          <a:bodyPr/>
          <a:lstStyle/>
          <a:p>
            <a:r>
              <a:rPr lang="en-IN" b="1" i="1" dirty="0" smtClean="0">
                <a:solidFill>
                  <a:srgbClr val="FF0000"/>
                </a:solidFill>
                <a:latin typeface="Bubble" pitchFamily="2" charset="0"/>
              </a:rPr>
              <a:t>INTRODUCTION</a:t>
            </a:r>
            <a:endParaRPr lang="en-IN" b="1" i="1" dirty="0">
              <a:solidFill>
                <a:srgbClr val="FF0000"/>
              </a:solidFill>
              <a:latin typeface="Bubble" pitchFamily="2" charset="0"/>
            </a:endParaRPr>
          </a:p>
        </p:txBody>
      </p:sp>
      <p:sp>
        <p:nvSpPr>
          <p:cNvPr id="4" name="Slide Number Placeholder 3"/>
          <p:cNvSpPr>
            <a:spLocks noGrp="1"/>
          </p:cNvSpPr>
          <p:nvPr>
            <p:ph type="sldNum" sz="quarter" idx="12"/>
          </p:nvPr>
        </p:nvSpPr>
        <p:spPr/>
        <p:txBody>
          <a:bodyPr/>
          <a:lstStyle/>
          <a:p>
            <a:fld id="{088A059A-E0DA-48CD-85DC-8754A719405B}" type="slidenum">
              <a:rPr lang="en-IN" smtClean="0"/>
              <a:pPr/>
              <a:t>4</a:t>
            </a:fld>
            <a:endParaRPr lang="en-IN"/>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download.jpg"/>
          <p:cNvPicPr>
            <a:picLocks noChangeAspect="1"/>
          </p:cNvPicPr>
          <p:nvPr/>
        </p:nvPicPr>
        <p:blipFill>
          <a:blip r:embed="rId2" cstate="print"/>
          <a:stretch>
            <a:fillRect/>
          </a:stretch>
        </p:blipFill>
        <p:spPr>
          <a:xfrm>
            <a:off x="6012160" y="44624"/>
            <a:ext cx="2628900" cy="1733550"/>
          </a:xfrm>
          <a:prstGeom prst="rect">
            <a:avLst/>
          </a:prstGeom>
        </p:spPr>
      </p:pic>
      <p:sp>
        <p:nvSpPr>
          <p:cNvPr id="2" name="Title 1"/>
          <p:cNvSpPr>
            <a:spLocks noGrp="1"/>
          </p:cNvSpPr>
          <p:nvPr>
            <p:ph type="title"/>
          </p:nvPr>
        </p:nvSpPr>
        <p:spPr/>
        <p:txBody>
          <a:bodyPr/>
          <a:lstStyle/>
          <a:p>
            <a:endParaRPr lang="en-IN" dirty="0"/>
          </a:p>
        </p:txBody>
      </p:sp>
      <p:sp>
        <p:nvSpPr>
          <p:cNvPr id="4" name="Slide Number Placeholder 3"/>
          <p:cNvSpPr>
            <a:spLocks noGrp="1"/>
          </p:cNvSpPr>
          <p:nvPr>
            <p:ph type="sldNum" sz="quarter" idx="12"/>
          </p:nvPr>
        </p:nvSpPr>
        <p:spPr/>
        <p:txBody>
          <a:bodyPr/>
          <a:lstStyle/>
          <a:p>
            <a:fld id="{088A059A-E0DA-48CD-85DC-8754A719405B}" type="slidenum">
              <a:rPr lang="en-IN" smtClean="0"/>
              <a:pPr/>
              <a:t>5</a:t>
            </a:fld>
            <a:endParaRPr lang="en-IN"/>
          </a:p>
        </p:txBody>
      </p:sp>
      <p:sp>
        <p:nvSpPr>
          <p:cNvPr id="6" name="Content Placeholder 5"/>
          <p:cNvSpPr>
            <a:spLocks noGrp="1"/>
          </p:cNvSpPr>
          <p:nvPr>
            <p:ph idx="1"/>
          </p:nvPr>
        </p:nvSpPr>
        <p:spPr/>
        <p:txBody>
          <a:bodyPr>
            <a:normAutofit fontScale="85000" lnSpcReduction="10000"/>
          </a:bodyPr>
          <a:lstStyle/>
          <a:p>
            <a:pPr algn="just">
              <a:lnSpc>
                <a:spcPct val="150000"/>
              </a:lnSpc>
            </a:pPr>
            <a:r>
              <a:rPr lang="en-IN" sz="2800" dirty="0" smtClean="0"/>
              <a:t>The gingival </a:t>
            </a:r>
            <a:r>
              <a:rPr lang="en-IN" sz="2800" dirty="0" err="1" smtClean="0"/>
              <a:t>sulcus</a:t>
            </a:r>
            <a:r>
              <a:rPr lang="en-IN" sz="2800" dirty="0" smtClean="0"/>
              <a:t> is an area that provides a biologic seal , but also the area where the plaque bacteria challenge the host.</a:t>
            </a:r>
          </a:p>
          <a:p>
            <a:pPr algn="just">
              <a:lnSpc>
                <a:spcPct val="150000"/>
              </a:lnSpc>
            </a:pPr>
            <a:r>
              <a:rPr lang="en-IN" sz="2800" dirty="0" smtClean="0"/>
              <a:t>The host however, has exquisite </a:t>
            </a:r>
            <a:r>
              <a:rPr lang="en-IN" sz="2800" dirty="0" err="1" smtClean="0"/>
              <a:t>defense</a:t>
            </a:r>
            <a:r>
              <a:rPr lang="en-IN" sz="2800" dirty="0" smtClean="0"/>
              <a:t> mechanisms that involve:</a:t>
            </a:r>
          </a:p>
          <a:p>
            <a:pPr algn="just">
              <a:lnSpc>
                <a:spcPct val="150000"/>
              </a:lnSpc>
              <a:buNone/>
            </a:pPr>
            <a:r>
              <a:rPr lang="en-IN" sz="2800" dirty="0" smtClean="0"/>
              <a:t>                - Gingival </a:t>
            </a:r>
            <a:r>
              <a:rPr lang="en-IN" sz="2800" dirty="0" err="1" smtClean="0"/>
              <a:t>Crevicular</a:t>
            </a:r>
            <a:r>
              <a:rPr lang="en-IN" sz="2800" dirty="0" smtClean="0"/>
              <a:t> Fluid</a:t>
            </a:r>
          </a:p>
          <a:p>
            <a:pPr algn="just">
              <a:lnSpc>
                <a:spcPct val="150000"/>
              </a:lnSpc>
              <a:buNone/>
            </a:pPr>
            <a:r>
              <a:rPr lang="en-IN" sz="2800" dirty="0" smtClean="0"/>
              <a:t>                - Saliva</a:t>
            </a:r>
          </a:p>
          <a:p>
            <a:pPr algn="just">
              <a:lnSpc>
                <a:spcPct val="150000"/>
              </a:lnSpc>
              <a:buNone/>
            </a:pPr>
            <a:r>
              <a:rPr lang="en-IN" sz="2800" dirty="0" smtClean="0"/>
              <a:t>		   - Leukocytes</a:t>
            </a:r>
            <a:endParaRPr lang="en-IN"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3528" y="2708920"/>
            <a:ext cx="6264696" cy="1143000"/>
          </a:xfrm>
        </p:spPr>
        <p:style>
          <a:lnRef idx="0">
            <a:scrgbClr r="0" g="0" b="0"/>
          </a:lnRef>
          <a:fillRef idx="1002">
            <a:schemeClr val="dk2"/>
          </a:fillRef>
          <a:effectRef idx="0">
            <a:scrgbClr r="0" g="0" b="0"/>
          </a:effectRef>
          <a:fontRef idx="major"/>
        </p:style>
        <p:txBody>
          <a:bodyPr/>
          <a:lstStyle/>
          <a:p>
            <a:r>
              <a:rPr lang="en-IN" b="1" dirty="0" smtClean="0">
                <a:solidFill>
                  <a:srgbClr val="FF0000"/>
                </a:solidFill>
                <a:latin typeface="Bubble" pitchFamily="2" charset="0"/>
              </a:rPr>
              <a:t>DEFINITION</a:t>
            </a:r>
            <a:endParaRPr lang="en-IN" b="1" dirty="0">
              <a:solidFill>
                <a:srgbClr val="FF0000"/>
              </a:solidFill>
              <a:latin typeface="Bubble" pitchFamily="2" charset="0"/>
            </a:endParaRPr>
          </a:p>
        </p:txBody>
      </p:sp>
      <p:sp>
        <p:nvSpPr>
          <p:cNvPr id="3" name="Slide Number Placeholder 2"/>
          <p:cNvSpPr>
            <a:spLocks noGrp="1"/>
          </p:cNvSpPr>
          <p:nvPr>
            <p:ph type="sldNum" sz="quarter" idx="12"/>
          </p:nvPr>
        </p:nvSpPr>
        <p:spPr/>
        <p:txBody>
          <a:bodyPr/>
          <a:lstStyle/>
          <a:p>
            <a:fld id="{088A059A-E0DA-48CD-85DC-8754A719405B}" type="slidenum">
              <a:rPr lang="en-IN" smtClean="0"/>
              <a:pPr/>
              <a:t>6</a:t>
            </a:fld>
            <a:endParaRPr lang="en-IN"/>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Gingival </a:t>
            </a:r>
            <a:r>
              <a:rPr lang="en-IN" sz="3200" b="1" dirty="0" err="1" smtClean="0">
                <a:solidFill>
                  <a:srgbClr val="C00000"/>
                </a:solidFill>
              </a:rPr>
              <a:t>Crevicular</a:t>
            </a:r>
            <a:r>
              <a:rPr lang="en-IN" sz="3200" b="1" dirty="0" smtClean="0">
                <a:solidFill>
                  <a:srgbClr val="C00000"/>
                </a:solidFill>
              </a:rPr>
              <a:t> Fluid (GCF)</a:t>
            </a:r>
            <a:endParaRPr lang="en-IN" sz="3200" b="1" dirty="0">
              <a:solidFill>
                <a:srgbClr val="C00000"/>
              </a:solidFill>
            </a:endParaRPr>
          </a:p>
        </p:txBody>
      </p:sp>
      <p:sp>
        <p:nvSpPr>
          <p:cNvPr id="3" name="Content Placeholder 2"/>
          <p:cNvSpPr>
            <a:spLocks noGrp="1"/>
          </p:cNvSpPr>
          <p:nvPr>
            <p:ph idx="1"/>
          </p:nvPr>
        </p:nvSpPr>
        <p:spPr/>
        <p:txBody>
          <a:bodyPr>
            <a:normAutofit/>
          </a:bodyPr>
          <a:lstStyle/>
          <a:p>
            <a:pPr algn="just">
              <a:lnSpc>
                <a:spcPct val="150000"/>
              </a:lnSpc>
              <a:buNone/>
            </a:pPr>
            <a:r>
              <a:rPr lang="en-IN" sz="2800" b="1" dirty="0" smtClean="0"/>
              <a:t>		“Tissue fluid that seeps through the </a:t>
            </a:r>
            <a:r>
              <a:rPr lang="en-IN" sz="2800" b="1" dirty="0" err="1" smtClean="0"/>
              <a:t>crevicular</a:t>
            </a:r>
            <a:r>
              <a:rPr lang="en-IN" sz="2800" b="1" dirty="0" smtClean="0"/>
              <a:t> and </a:t>
            </a:r>
            <a:r>
              <a:rPr lang="en-IN" sz="2800" b="1" dirty="0" err="1" smtClean="0"/>
              <a:t>junctional</a:t>
            </a:r>
            <a:r>
              <a:rPr lang="en-IN" sz="2800" b="1" dirty="0" smtClean="0"/>
              <a:t> epithelium. It is increased in the presence of inflammation”.</a:t>
            </a:r>
          </a:p>
          <a:p>
            <a:pPr algn="just">
              <a:lnSpc>
                <a:spcPct val="150000"/>
              </a:lnSpc>
              <a:buNone/>
            </a:pPr>
            <a:r>
              <a:rPr lang="en-IN" sz="2800" b="1" i="1" dirty="0" smtClean="0"/>
              <a:t>					</a:t>
            </a:r>
            <a:r>
              <a:rPr lang="en-IN" sz="2800" b="1" i="1" dirty="0" smtClean="0">
                <a:solidFill>
                  <a:srgbClr val="0070C0"/>
                </a:solidFill>
              </a:rPr>
              <a:t>Glossary of Periodontal Terms – 4</a:t>
            </a:r>
            <a:r>
              <a:rPr lang="en-IN" sz="2800" b="1" i="1" baseline="30000" dirty="0" smtClean="0">
                <a:solidFill>
                  <a:srgbClr val="0070C0"/>
                </a:solidFill>
              </a:rPr>
              <a:t>th</a:t>
            </a:r>
            <a:r>
              <a:rPr lang="en-IN" sz="2800" b="1" i="1" dirty="0" smtClean="0">
                <a:solidFill>
                  <a:srgbClr val="0070C0"/>
                </a:solidFill>
              </a:rPr>
              <a:t>  edition 2001</a:t>
            </a:r>
            <a:endParaRPr lang="en-IN" sz="2800" b="1" dirty="0">
              <a:solidFill>
                <a:srgbClr val="0070C0"/>
              </a:solidFill>
            </a:endParaRPr>
          </a:p>
        </p:txBody>
      </p:sp>
      <p:sp>
        <p:nvSpPr>
          <p:cNvPr id="4" name="Slide Number Placeholder 3"/>
          <p:cNvSpPr>
            <a:spLocks noGrp="1"/>
          </p:cNvSpPr>
          <p:nvPr>
            <p:ph type="sldNum" sz="quarter" idx="12"/>
          </p:nvPr>
        </p:nvSpPr>
        <p:spPr/>
        <p:txBody>
          <a:bodyPr/>
          <a:lstStyle/>
          <a:p>
            <a:fld id="{088A059A-E0DA-48CD-85DC-8754A719405B}" type="slidenum">
              <a:rPr lang="en-IN" smtClean="0"/>
              <a:pPr/>
              <a:t>7</a:t>
            </a:fld>
            <a:endParaRPr lang="en-IN"/>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3528" y="2708920"/>
            <a:ext cx="6264696" cy="1143000"/>
          </a:xfrm>
        </p:spPr>
        <p:style>
          <a:lnRef idx="0">
            <a:scrgbClr r="0" g="0" b="0"/>
          </a:lnRef>
          <a:fillRef idx="1002">
            <a:schemeClr val="dk2"/>
          </a:fillRef>
          <a:effectRef idx="0">
            <a:scrgbClr r="0" g="0" b="0"/>
          </a:effectRef>
          <a:fontRef idx="major"/>
        </p:style>
        <p:txBody>
          <a:bodyPr/>
          <a:lstStyle/>
          <a:p>
            <a:r>
              <a:rPr lang="en-IN" b="1" dirty="0" smtClean="0">
                <a:solidFill>
                  <a:srgbClr val="FF0000"/>
                </a:solidFill>
                <a:latin typeface="Bubble" pitchFamily="2" charset="0"/>
              </a:rPr>
              <a:t>HISTORY</a:t>
            </a:r>
            <a:endParaRPr lang="en-IN" b="1" dirty="0">
              <a:solidFill>
                <a:srgbClr val="FF0000"/>
              </a:solidFill>
              <a:latin typeface="Bubble" pitchFamily="2" charset="0"/>
            </a:endParaRPr>
          </a:p>
        </p:txBody>
      </p:sp>
      <p:sp>
        <p:nvSpPr>
          <p:cNvPr id="3" name="Slide Number Placeholder 2"/>
          <p:cNvSpPr>
            <a:spLocks noGrp="1"/>
          </p:cNvSpPr>
          <p:nvPr>
            <p:ph type="sldNum" sz="quarter" idx="12"/>
          </p:nvPr>
        </p:nvSpPr>
        <p:spPr/>
        <p:txBody>
          <a:bodyPr/>
          <a:lstStyle/>
          <a:p>
            <a:fld id="{088A059A-E0DA-48CD-85DC-8754A719405B}" type="slidenum">
              <a:rPr lang="en-IN" smtClean="0"/>
              <a:pPr/>
              <a:t>8</a:t>
            </a:fld>
            <a:endParaRPr lang="en-IN"/>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lgn="just">
              <a:lnSpc>
                <a:spcPct val="150000"/>
              </a:lnSpc>
            </a:pPr>
            <a:r>
              <a:rPr lang="en-IN" sz="2800" b="1" dirty="0" smtClean="0">
                <a:solidFill>
                  <a:srgbClr val="00B050"/>
                </a:solidFill>
              </a:rPr>
              <a:t>Early 1950s</a:t>
            </a:r>
            <a:r>
              <a:rPr lang="en-IN" sz="2800" b="1" dirty="0" smtClean="0"/>
              <a:t>......</a:t>
            </a:r>
            <a:r>
              <a:rPr lang="en-IN" sz="2800" b="1" dirty="0" err="1" smtClean="0">
                <a:solidFill>
                  <a:srgbClr val="0070C0"/>
                </a:solidFill>
              </a:rPr>
              <a:t>Waerhaug</a:t>
            </a:r>
            <a:r>
              <a:rPr lang="en-IN" sz="2800" b="1" dirty="0" smtClean="0"/>
              <a:t>  focused on the anatomy of the </a:t>
            </a:r>
            <a:r>
              <a:rPr lang="en-IN" sz="2800" b="1" dirty="0" err="1" smtClean="0"/>
              <a:t>sulcus</a:t>
            </a:r>
            <a:endParaRPr lang="en-IN" sz="2800" b="1" dirty="0" smtClean="0"/>
          </a:p>
          <a:p>
            <a:pPr algn="just">
              <a:lnSpc>
                <a:spcPct val="150000"/>
              </a:lnSpc>
            </a:pPr>
            <a:r>
              <a:rPr lang="en-IN" sz="2800" b="1" dirty="0" smtClean="0">
                <a:solidFill>
                  <a:srgbClr val="00B050"/>
                </a:solidFill>
              </a:rPr>
              <a:t>Late 1950s and early 1960s</a:t>
            </a:r>
            <a:r>
              <a:rPr lang="en-IN" sz="2800" b="1" dirty="0" smtClean="0"/>
              <a:t>......</a:t>
            </a:r>
            <a:r>
              <a:rPr lang="en-IN" sz="2800" b="1" dirty="0" smtClean="0">
                <a:solidFill>
                  <a:srgbClr val="0070C0"/>
                </a:solidFill>
              </a:rPr>
              <a:t>Brill et al. ......</a:t>
            </a:r>
            <a:r>
              <a:rPr lang="en-IN" sz="2800" b="1" dirty="0" smtClean="0"/>
              <a:t>physiology of GCF formation and its composition.</a:t>
            </a:r>
          </a:p>
          <a:p>
            <a:pPr algn="just">
              <a:lnSpc>
                <a:spcPct val="150000"/>
              </a:lnSpc>
            </a:pPr>
            <a:endParaRPr lang="en-IN" sz="2800" b="1" dirty="0"/>
          </a:p>
        </p:txBody>
      </p:sp>
      <p:sp>
        <p:nvSpPr>
          <p:cNvPr id="4" name="Slide Number Placeholder 3"/>
          <p:cNvSpPr>
            <a:spLocks noGrp="1"/>
          </p:cNvSpPr>
          <p:nvPr>
            <p:ph type="sldNum" sz="quarter" idx="12"/>
          </p:nvPr>
        </p:nvSpPr>
        <p:spPr/>
        <p:txBody>
          <a:bodyPr/>
          <a:lstStyle/>
          <a:p>
            <a:fld id="{088A059A-E0DA-48CD-85DC-8754A719405B}" type="slidenum">
              <a:rPr lang="en-IN" smtClean="0"/>
              <a:pPr/>
              <a:t>9</a:t>
            </a:fld>
            <a:endParaRPr lang="en-IN"/>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1328</TotalTime>
  <Words>1277</Words>
  <Application>Microsoft Office PowerPoint</Application>
  <PresentationFormat>On-screen Show (4:3)</PresentationFormat>
  <Paragraphs>170</Paragraphs>
  <Slides>31</Slides>
  <Notes>3</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 DEFENSE MECHANISMS OF THE GINGIVA  GINGIVAL CREVICULAR FLUID LEUKOCYTES SALIVA  </vt:lpstr>
      <vt:lpstr>SPECIFIC LEARNING OBJECTIVES</vt:lpstr>
      <vt:lpstr>CONTENT</vt:lpstr>
      <vt:lpstr>INTRODUCTION</vt:lpstr>
      <vt:lpstr>Slide 5</vt:lpstr>
      <vt:lpstr>DEFINITION</vt:lpstr>
      <vt:lpstr>Gingival Crevicular Fluid (GCF)</vt:lpstr>
      <vt:lpstr>HISTORY</vt:lpstr>
      <vt:lpstr>Slide 9</vt:lpstr>
      <vt:lpstr>Slide 10</vt:lpstr>
      <vt:lpstr>MECHANISM OF GCF PRODUCTION</vt:lpstr>
      <vt:lpstr>Slide 12</vt:lpstr>
      <vt:lpstr>Anatomy of the Gingival Sulcus</vt:lpstr>
      <vt:lpstr>Is GCF an inflammatory exudate?</vt:lpstr>
      <vt:lpstr>Slide 15</vt:lpstr>
      <vt:lpstr>Subsequent experiments showed that the flow of gingival fluid increased markedly following stimulation of the gingivae by:</vt:lpstr>
      <vt:lpstr>Is GCF a TRANSUDATE of interstitial fluid?</vt:lpstr>
      <vt:lpstr>Slide 18</vt:lpstr>
      <vt:lpstr>Mathematical model of Pashley, illustrated within the gingival crevice. </vt:lpstr>
      <vt:lpstr>METHOD OF GCF COLLECTION</vt:lpstr>
      <vt:lpstr>The methods of collection may be broadly divided into:</vt:lpstr>
      <vt:lpstr>The techniques can be divided into following basic strategies:</vt:lpstr>
      <vt:lpstr>Gingival washing methods</vt:lpstr>
      <vt:lpstr>The simplest method.....Skapski and Lehner 1976</vt:lpstr>
      <vt:lpstr>A more complicated method......Oppenheim FG 1970</vt:lpstr>
      <vt:lpstr>Capillary tubing or micropipettes</vt:lpstr>
      <vt:lpstr>Absorbent filter paper strips</vt:lpstr>
      <vt:lpstr>Preweighed twisted threads  </vt:lpstr>
      <vt:lpstr>SUMMARY</vt:lpstr>
      <vt:lpstr>REFERENCE</vt:lpstr>
      <vt:lpstr>        THANK YOU</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dell</cp:lastModifiedBy>
  <cp:revision>81</cp:revision>
  <dcterms:created xsi:type="dcterms:W3CDTF">2015-09-06T12:23:10Z</dcterms:created>
  <dcterms:modified xsi:type="dcterms:W3CDTF">2023-02-16T04:44:17Z</dcterms:modified>
</cp:coreProperties>
</file>